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54"/>
  </p:notesMasterIdLst>
  <p:sldIdLst>
    <p:sldId id="307" r:id="rId2"/>
    <p:sldId id="331" r:id="rId3"/>
    <p:sldId id="332" r:id="rId4"/>
    <p:sldId id="293" r:id="rId5"/>
    <p:sldId id="311" r:id="rId6"/>
    <p:sldId id="321" r:id="rId7"/>
    <p:sldId id="322" r:id="rId8"/>
    <p:sldId id="323" r:id="rId9"/>
    <p:sldId id="324" r:id="rId10"/>
    <p:sldId id="319" r:id="rId11"/>
    <p:sldId id="325" r:id="rId12"/>
    <p:sldId id="326" r:id="rId13"/>
    <p:sldId id="320" r:id="rId14"/>
    <p:sldId id="312" r:id="rId15"/>
    <p:sldId id="313" r:id="rId16"/>
    <p:sldId id="310" r:id="rId17"/>
    <p:sldId id="285" r:id="rId18"/>
    <p:sldId id="284" r:id="rId19"/>
    <p:sldId id="286" r:id="rId20"/>
    <p:sldId id="330" r:id="rId21"/>
    <p:sldId id="287" r:id="rId22"/>
    <p:sldId id="289" r:id="rId23"/>
    <p:sldId id="290" r:id="rId24"/>
    <p:sldId id="291" r:id="rId25"/>
    <p:sldId id="314" r:id="rId26"/>
    <p:sldId id="292" r:id="rId27"/>
    <p:sldId id="329" r:id="rId28"/>
    <p:sldId id="294" r:id="rId29"/>
    <p:sldId id="333" r:id="rId30"/>
    <p:sldId id="334" r:id="rId31"/>
    <p:sldId id="278" r:id="rId32"/>
    <p:sldId id="296" r:id="rId33"/>
    <p:sldId id="297" r:id="rId34"/>
    <p:sldId id="299" r:id="rId35"/>
    <p:sldId id="304" r:id="rId36"/>
    <p:sldId id="335" r:id="rId37"/>
    <p:sldId id="303" r:id="rId38"/>
    <p:sldId id="300" r:id="rId39"/>
    <p:sldId id="309" r:id="rId40"/>
    <p:sldId id="301" r:id="rId41"/>
    <p:sldId id="295" r:id="rId42"/>
    <p:sldId id="336" r:id="rId43"/>
    <p:sldId id="315" r:id="rId44"/>
    <p:sldId id="316" r:id="rId45"/>
    <p:sldId id="317" r:id="rId46"/>
    <p:sldId id="318" r:id="rId47"/>
    <p:sldId id="305" r:id="rId48"/>
    <p:sldId id="298" r:id="rId49"/>
    <p:sldId id="283" r:id="rId50"/>
    <p:sldId id="327" r:id="rId51"/>
    <p:sldId id="328" r:id="rId52"/>
    <p:sldId id="308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300"/>
    <a:srgbClr val="FF3505"/>
    <a:srgbClr val="00863D"/>
    <a:srgbClr val="0000FF"/>
    <a:srgbClr val="D416B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8741" autoAdjust="0"/>
  </p:normalViewPr>
  <p:slideViewPr>
    <p:cSldViewPr>
      <p:cViewPr>
        <p:scale>
          <a:sx n="100" d="100"/>
          <a:sy n="100" d="100"/>
        </p:scale>
        <p:origin x="-1860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38.svg"/><Relationship Id="rId1" Type="http://schemas.openxmlformats.org/officeDocument/2006/relationships/image" Target="../media/image63.png"/><Relationship Id="rId6" Type="http://schemas.openxmlformats.org/officeDocument/2006/relationships/image" Target="../media/image42.svg"/><Relationship Id="rId5" Type="http://schemas.openxmlformats.org/officeDocument/2006/relationships/image" Target="../media/image65.png"/><Relationship Id="rId4" Type="http://schemas.openxmlformats.org/officeDocument/2006/relationships/image" Target="../media/image4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7" Type="http://schemas.openxmlformats.org/officeDocument/2006/relationships/image" Target="../media/image66.png"/><Relationship Id="rId1" Type="http://schemas.openxmlformats.org/officeDocument/2006/relationships/image" Target="../media/image65.png"/><Relationship Id="rId6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72B9F8-7DE3-4820-BE31-FD8F1861892C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459528D-E821-4530-B1D3-0D23B32C9D05}">
      <dgm:prSet phldrT="[Текст]" phldr="1"/>
      <dgm:spPr/>
      <dgm:t>
        <a:bodyPr/>
        <a:lstStyle/>
        <a:p>
          <a:endParaRPr lang="ru-RU"/>
        </a:p>
      </dgm:t>
    </dgm:pt>
    <dgm:pt modelId="{CF5BF62E-E478-4637-9ADD-29E623FCA26D}" type="parTrans" cxnId="{6EFECDB1-9463-43B5-BC5E-F4F5A87181F7}">
      <dgm:prSet/>
      <dgm:spPr/>
      <dgm:t>
        <a:bodyPr/>
        <a:lstStyle/>
        <a:p>
          <a:endParaRPr lang="ru-RU"/>
        </a:p>
      </dgm:t>
    </dgm:pt>
    <dgm:pt modelId="{D4941281-A32B-46A7-B57D-DC06D0E1B62B}" type="sibTrans" cxnId="{6EFECDB1-9463-43B5-BC5E-F4F5A87181F7}">
      <dgm:prSet/>
      <dgm:spPr/>
      <dgm:t>
        <a:bodyPr/>
        <a:lstStyle/>
        <a:p>
          <a:endParaRPr lang="ru-RU"/>
        </a:p>
      </dgm:t>
    </dgm:pt>
    <dgm:pt modelId="{463CAF81-29DB-4191-A51B-C262E169C6B2}">
      <dgm:prSet phldrT="[Текст]"/>
      <dgm:spPr/>
      <dgm:t>
        <a:bodyPr/>
        <a:lstStyle/>
        <a:p>
          <a:r>
            <a:rPr lang="ru-RU" dirty="0"/>
            <a:t>Устав поселения</a:t>
          </a:r>
        </a:p>
      </dgm:t>
    </dgm:pt>
    <dgm:pt modelId="{565996B1-CAEB-48C4-807B-8ECFE9D894A6}" type="parTrans" cxnId="{1105E55A-C024-4B98-9622-B6411EFEA9D4}">
      <dgm:prSet/>
      <dgm:spPr/>
      <dgm:t>
        <a:bodyPr/>
        <a:lstStyle/>
        <a:p>
          <a:endParaRPr lang="ru-RU"/>
        </a:p>
      </dgm:t>
    </dgm:pt>
    <dgm:pt modelId="{16B6D573-CD84-4D26-A9B5-097ACF827446}" type="sibTrans" cxnId="{1105E55A-C024-4B98-9622-B6411EFEA9D4}">
      <dgm:prSet/>
      <dgm:spPr/>
      <dgm:t>
        <a:bodyPr/>
        <a:lstStyle/>
        <a:p>
          <a:endParaRPr lang="ru-RU"/>
        </a:p>
      </dgm:t>
    </dgm:pt>
    <dgm:pt modelId="{577DED5B-A78D-4E67-85AF-80E869A0801A}">
      <dgm:prSet phldrT="[Текст]" phldr="1"/>
      <dgm:spPr/>
      <dgm:t>
        <a:bodyPr/>
        <a:lstStyle/>
        <a:p>
          <a:endParaRPr lang="ru-RU"/>
        </a:p>
      </dgm:t>
    </dgm:pt>
    <dgm:pt modelId="{59037A14-276E-4EB0-83A9-2AD31DA48D81}" type="parTrans" cxnId="{AAC72FF2-C076-4031-8A54-9DA607B1C3B9}">
      <dgm:prSet/>
      <dgm:spPr/>
      <dgm:t>
        <a:bodyPr/>
        <a:lstStyle/>
        <a:p>
          <a:endParaRPr lang="ru-RU"/>
        </a:p>
      </dgm:t>
    </dgm:pt>
    <dgm:pt modelId="{CE45A1BF-CB1D-4979-972D-C0152590AF5A}" type="sibTrans" cxnId="{AAC72FF2-C076-4031-8A54-9DA607B1C3B9}">
      <dgm:prSet/>
      <dgm:spPr/>
      <dgm:t>
        <a:bodyPr/>
        <a:lstStyle/>
        <a:p>
          <a:endParaRPr lang="ru-RU"/>
        </a:p>
      </dgm:t>
    </dgm:pt>
    <dgm:pt modelId="{2BF4197D-7CDF-44D6-9ED6-55F9607B91C6}">
      <dgm:prSet phldrT="[Текст]"/>
      <dgm:spPr/>
      <dgm:t>
        <a:bodyPr/>
        <a:lstStyle/>
        <a:p>
          <a:r>
            <a:rPr lang="ru-RU" dirty="0"/>
            <a:t>Устав городского округа</a:t>
          </a:r>
        </a:p>
      </dgm:t>
    </dgm:pt>
    <dgm:pt modelId="{D258B640-A60C-4224-8B86-A8D949E1346F}" type="parTrans" cxnId="{D811A399-5EEB-4541-96A4-5A14FC6D2C0E}">
      <dgm:prSet/>
      <dgm:spPr/>
      <dgm:t>
        <a:bodyPr/>
        <a:lstStyle/>
        <a:p>
          <a:endParaRPr lang="ru-RU"/>
        </a:p>
      </dgm:t>
    </dgm:pt>
    <dgm:pt modelId="{C9A3F931-FCD8-4B84-8AD7-6CCD6D5BFAD6}" type="sibTrans" cxnId="{D811A399-5EEB-4541-96A4-5A14FC6D2C0E}">
      <dgm:prSet/>
      <dgm:spPr/>
      <dgm:t>
        <a:bodyPr/>
        <a:lstStyle/>
        <a:p>
          <a:endParaRPr lang="ru-RU"/>
        </a:p>
      </dgm:t>
    </dgm:pt>
    <dgm:pt modelId="{7514E675-CF6F-4EC9-9E97-15421D7E9598}">
      <dgm:prSet phldrT="[Текст]" phldr="1"/>
      <dgm:spPr/>
      <dgm:t>
        <a:bodyPr/>
        <a:lstStyle/>
        <a:p>
          <a:endParaRPr lang="ru-RU"/>
        </a:p>
      </dgm:t>
    </dgm:pt>
    <dgm:pt modelId="{79922434-7B6B-4B8B-AE0E-5BBF174C2F5B}" type="parTrans" cxnId="{9F627B2C-DED5-4638-BA03-53177C5EC6DE}">
      <dgm:prSet/>
      <dgm:spPr/>
      <dgm:t>
        <a:bodyPr/>
        <a:lstStyle/>
        <a:p>
          <a:endParaRPr lang="ru-RU"/>
        </a:p>
      </dgm:t>
    </dgm:pt>
    <dgm:pt modelId="{D6F97184-D9DE-4E59-B3D0-6FE6E2452E00}" type="sibTrans" cxnId="{9F627B2C-DED5-4638-BA03-53177C5EC6DE}">
      <dgm:prSet/>
      <dgm:spPr/>
      <dgm:t>
        <a:bodyPr/>
        <a:lstStyle/>
        <a:p>
          <a:endParaRPr lang="ru-RU"/>
        </a:p>
      </dgm:t>
    </dgm:pt>
    <dgm:pt modelId="{5AA85E3B-C628-435B-8E69-3FB274E8941F}">
      <dgm:prSet phldrT="[Текст]"/>
      <dgm:spPr/>
      <dgm:t>
        <a:bodyPr/>
        <a:lstStyle/>
        <a:p>
          <a:r>
            <a:rPr lang="ru-RU" dirty="0"/>
            <a:t>Устав внутригородского района</a:t>
          </a:r>
        </a:p>
      </dgm:t>
    </dgm:pt>
    <dgm:pt modelId="{118909FD-F990-4701-AFB7-1159744DAEB0}" type="parTrans" cxnId="{BB9259D8-9D38-4B0A-BC69-82F2FB42D721}">
      <dgm:prSet/>
      <dgm:spPr/>
      <dgm:t>
        <a:bodyPr/>
        <a:lstStyle/>
        <a:p>
          <a:endParaRPr lang="ru-RU"/>
        </a:p>
      </dgm:t>
    </dgm:pt>
    <dgm:pt modelId="{FDE115BB-5420-47D9-BCAD-462139F73E18}" type="sibTrans" cxnId="{BB9259D8-9D38-4B0A-BC69-82F2FB42D721}">
      <dgm:prSet/>
      <dgm:spPr/>
      <dgm:t>
        <a:bodyPr/>
        <a:lstStyle/>
        <a:p>
          <a:endParaRPr lang="ru-RU"/>
        </a:p>
      </dgm:t>
    </dgm:pt>
    <dgm:pt modelId="{61BF1139-EBB7-44C1-9B5C-BF734ED781E9}" type="pres">
      <dgm:prSet presAssocID="{4172B9F8-7DE3-4820-BE31-FD8F1861892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90EC20C8-4480-487C-B5C6-D55860439C11}" type="pres">
      <dgm:prSet presAssocID="{E459528D-E821-4530-B1D3-0D23B32C9D05}" presName="parenttextcomposite" presStyleCnt="0"/>
      <dgm:spPr/>
    </dgm:pt>
    <dgm:pt modelId="{05011787-FF09-45C3-BC78-FF41F4C98E59}" type="pres">
      <dgm:prSet presAssocID="{E459528D-E821-4530-B1D3-0D23B32C9D05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72EFD-3126-4CB5-B2E0-9277947B2672}" type="pres">
      <dgm:prSet presAssocID="{E459528D-E821-4530-B1D3-0D23B32C9D05}" presName="composite" presStyleCnt="0"/>
      <dgm:spPr/>
    </dgm:pt>
    <dgm:pt modelId="{10D91AEC-BC0A-4FC1-B7FC-EAAC7AFC17F1}" type="pres">
      <dgm:prSet presAssocID="{E459528D-E821-4530-B1D3-0D23B32C9D05}" presName="chevron1" presStyleLbl="alignNode1" presStyleIdx="0" presStyleCnt="21"/>
      <dgm:spPr/>
    </dgm:pt>
    <dgm:pt modelId="{0EA94D7A-4B43-4F00-BE55-1B18184D05DF}" type="pres">
      <dgm:prSet presAssocID="{E459528D-E821-4530-B1D3-0D23B32C9D05}" presName="chevron2" presStyleLbl="alignNode1" presStyleIdx="1" presStyleCnt="21"/>
      <dgm:spPr/>
    </dgm:pt>
    <dgm:pt modelId="{43C8AC5B-85C7-4548-AD80-9E004584EBD8}" type="pres">
      <dgm:prSet presAssocID="{E459528D-E821-4530-B1D3-0D23B32C9D05}" presName="chevron3" presStyleLbl="alignNode1" presStyleIdx="2" presStyleCnt="21"/>
      <dgm:spPr/>
    </dgm:pt>
    <dgm:pt modelId="{0EE112AF-3F00-4E16-8C08-573A82F49CA4}" type="pres">
      <dgm:prSet presAssocID="{E459528D-E821-4530-B1D3-0D23B32C9D05}" presName="chevron4" presStyleLbl="alignNode1" presStyleIdx="3" presStyleCnt="21"/>
      <dgm:spPr/>
    </dgm:pt>
    <dgm:pt modelId="{018D51B7-1656-4ECD-8FD5-4DB13728F960}" type="pres">
      <dgm:prSet presAssocID="{E459528D-E821-4530-B1D3-0D23B32C9D05}" presName="chevron5" presStyleLbl="alignNode1" presStyleIdx="4" presStyleCnt="21"/>
      <dgm:spPr/>
    </dgm:pt>
    <dgm:pt modelId="{176B4673-4597-4AAB-923B-0EC0237955DA}" type="pres">
      <dgm:prSet presAssocID="{E459528D-E821-4530-B1D3-0D23B32C9D05}" presName="chevron6" presStyleLbl="alignNode1" presStyleIdx="5" presStyleCnt="21"/>
      <dgm:spPr/>
    </dgm:pt>
    <dgm:pt modelId="{ED916204-6626-43D0-9357-88065FDE2AA9}" type="pres">
      <dgm:prSet presAssocID="{E459528D-E821-4530-B1D3-0D23B32C9D05}" presName="chevron7" presStyleLbl="alignNode1" presStyleIdx="6" presStyleCnt="21" custLinFactNeighborX="-2265" custLinFactNeighborY="-2273"/>
      <dgm:spPr/>
    </dgm:pt>
    <dgm:pt modelId="{449E4C35-E111-4196-95E9-6FE1D912E60D}" type="pres">
      <dgm:prSet presAssocID="{E459528D-E821-4530-B1D3-0D23B32C9D05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677A6-E64E-48A7-98AF-F3DCED9801DE}" type="pres">
      <dgm:prSet presAssocID="{D4941281-A32B-46A7-B57D-DC06D0E1B62B}" presName="sibTrans" presStyleCnt="0"/>
      <dgm:spPr/>
    </dgm:pt>
    <dgm:pt modelId="{2EFD312B-8750-4B56-BB19-87EA3BBC502B}" type="pres">
      <dgm:prSet presAssocID="{577DED5B-A78D-4E67-85AF-80E869A0801A}" presName="parenttextcomposite" presStyleCnt="0"/>
      <dgm:spPr/>
    </dgm:pt>
    <dgm:pt modelId="{F3C1E6FF-D6E6-429F-81BA-3C5AD1B39CB3}" type="pres">
      <dgm:prSet presAssocID="{577DED5B-A78D-4E67-85AF-80E869A0801A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1489D-5D44-44DD-A79D-07ECCC6B78C5}" type="pres">
      <dgm:prSet presAssocID="{577DED5B-A78D-4E67-85AF-80E869A0801A}" presName="composite" presStyleCnt="0"/>
      <dgm:spPr/>
    </dgm:pt>
    <dgm:pt modelId="{3887F196-CEC6-474F-BCD7-B8070EE9F993}" type="pres">
      <dgm:prSet presAssocID="{577DED5B-A78D-4E67-85AF-80E869A0801A}" presName="chevron1" presStyleLbl="alignNode1" presStyleIdx="7" presStyleCnt="21"/>
      <dgm:spPr/>
    </dgm:pt>
    <dgm:pt modelId="{10B93576-086F-416B-90FC-94A18BDE1040}" type="pres">
      <dgm:prSet presAssocID="{577DED5B-A78D-4E67-85AF-80E869A0801A}" presName="chevron2" presStyleLbl="alignNode1" presStyleIdx="8" presStyleCnt="21"/>
      <dgm:spPr/>
    </dgm:pt>
    <dgm:pt modelId="{A0999852-518E-46DA-BEA8-F647AB398E8F}" type="pres">
      <dgm:prSet presAssocID="{577DED5B-A78D-4E67-85AF-80E869A0801A}" presName="chevron3" presStyleLbl="alignNode1" presStyleIdx="9" presStyleCnt="21"/>
      <dgm:spPr/>
    </dgm:pt>
    <dgm:pt modelId="{0637C0EA-8564-4BFF-9AE5-C2281D816F61}" type="pres">
      <dgm:prSet presAssocID="{577DED5B-A78D-4E67-85AF-80E869A0801A}" presName="chevron4" presStyleLbl="alignNode1" presStyleIdx="10" presStyleCnt="21"/>
      <dgm:spPr/>
    </dgm:pt>
    <dgm:pt modelId="{528A7B8A-45E2-449B-9966-3E7B5D5BCEDA}" type="pres">
      <dgm:prSet presAssocID="{577DED5B-A78D-4E67-85AF-80E869A0801A}" presName="chevron5" presStyleLbl="alignNode1" presStyleIdx="11" presStyleCnt="21"/>
      <dgm:spPr/>
    </dgm:pt>
    <dgm:pt modelId="{7F8BDEA0-D2F6-4575-B8D5-FB48FE7E04D6}" type="pres">
      <dgm:prSet presAssocID="{577DED5B-A78D-4E67-85AF-80E869A0801A}" presName="chevron6" presStyleLbl="alignNode1" presStyleIdx="12" presStyleCnt="21"/>
      <dgm:spPr/>
    </dgm:pt>
    <dgm:pt modelId="{D5B65BE3-B3E1-4CCB-8125-2471CE368B76}" type="pres">
      <dgm:prSet presAssocID="{577DED5B-A78D-4E67-85AF-80E869A0801A}" presName="chevron7" presStyleLbl="alignNode1" presStyleIdx="13" presStyleCnt="21"/>
      <dgm:spPr/>
    </dgm:pt>
    <dgm:pt modelId="{1A84BFC8-5DA9-4879-BB77-972B40FEA5DA}" type="pres">
      <dgm:prSet presAssocID="{577DED5B-A78D-4E67-85AF-80E869A0801A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49ED72-5DF0-451B-955E-8BF0F4FEB764}" type="pres">
      <dgm:prSet presAssocID="{CE45A1BF-CB1D-4979-972D-C0152590AF5A}" presName="sibTrans" presStyleCnt="0"/>
      <dgm:spPr/>
    </dgm:pt>
    <dgm:pt modelId="{627B1FFC-5BC1-4A24-BA27-314C70BEF170}" type="pres">
      <dgm:prSet presAssocID="{7514E675-CF6F-4EC9-9E97-15421D7E9598}" presName="parenttextcomposite" presStyleCnt="0"/>
      <dgm:spPr/>
    </dgm:pt>
    <dgm:pt modelId="{92A32050-C63A-44A5-9D22-3EE22952AD80}" type="pres">
      <dgm:prSet presAssocID="{7514E675-CF6F-4EC9-9E97-15421D7E9598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253DC-8466-42B8-8367-7FEEBD3EE01E}" type="pres">
      <dgm:prSet presAssocID="{7514E675-CF6F-4EC9-9E97-15421D7E9598}" presName="composite" presStyleCnt="0"/>
      <dgm:spPr/>
    </dgm:pt>
    <dgm:pt modelId="{FCDBE524-BF20-4FA2-A0AD-9904C1D32793}" type="pres">
      <dgm:prSet presAssocID="{7514E675-CF6F-4EC9-9E97-15421D7E9598}" presName="chevron1" presStyleLbl="alignNode1" presStyleIdx="14" presStyleCnt="21"/>
      <dgm:spPr/>
    </dgm:pt>
    <dgm:pt modelId="{5E666CF3-F4CD-4C76-B866-251E92E759A7}" type="pres">
      <dgm:prSet presAssocID="{7514E675-CF6F-4EC9-9E97-15421D7E9598}" presName="chevron2" presStyleLbl="alignNode1" presStyleIdx="15" presStyleCnt="21"/>
      <dgm:spPr/>
    </dgm:pt>
    <dgm:pt modelId="{B4796AD1-6E7C-4CAF-88B4-5313912CBCEF}" type="pres">
      <dgm:prSet presAssocID="{7514E675-CF6F-4EC9-9E97-15421D7E9598}" presName="chevron3" presStyleLbl="alignNode1" presStyleIdx="16" presStyleCnt="21"/>
      <dgm:spPr/>
    </dgm:pt>
    <dgm:pt modelId="{D3CCDBBC-03CF-447B-BBC2-4C1A3C9B5858}" type="pres">
      <dgm:prSet presAssocID="{7514E675-CF6F-4EC9-9E97-15421D7E9598}" presName="chevron4" presStyleLbl="alignNode1" presStyleIdx="17" presStyleCnt="21"/>
      <dgm:spPr/>
    </dgm:pt>
    <dgm:pt modelId="{F3DD3D90-BA9B-4406-BE11-D19661CCD8DA}" type="pres">
      <dgm:prSet presAssocID="{7514E675-CF6F-4EC9-9E97-15421D7E9598}" presName="chevron5" presStyleLbl="alignNode1" presStyleIdx="18" presStyleCnt="21"/>
      <dgm:spPr/>
    </dgm:pt>
    <dgm:pt modelId="{CE95E28F-E52E-480B-A846-8FD6EBD39CB9}" type="pres">
      <dgm:prSet presAssocID="{7514E675-CF6F-4EC9-9E97-15421D7E9598}" presName="chevron6" presStyleLbl="alignNode1" presStyleIdx="19" presStyleCnt="21"/>
      <dgm:spPr/>
    </dgm:pt>
    <dgm:pt modelId="{58B012B9-AFB3-4803-8E50-9F583AB678A7}" type="pres">
      <dgm:prSet presAssocID="{7514E675-CF6F-4EC9-9E97-15421D7E9598}" presName="chevron7" presStyleLbl="alignNode1" presStyleIdx="20" presStyleCnt="21"/>
      <dgm:spPr/>
    </dgm:pt>
    <dgm:pt modelId="{D797DFC1-390A-4C4D-B9D0-DFC5E24AEECB}" type="pres">
      <dgm:prSet presAssocID="{7514E675-CF6F-4EC9-9E97-15421D7E9598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F95950-6DFF-4063-9DF5-A3376A956C4D}" type="presOf" srcId="{2BF4197D-7CDF-44D6-9ED6-55F9607B91C6}" destId="{1A84BFC8-5DA9-4879-BB77-972B40FEA5DA}" srcOrd="0" destOrd="0" presId="urn:microsoft.com/office/officeart/2008/layout/VerticalAccentList"/>
    <dgm:cxn modelId="{D811A399-5EEB-4541-96A4-5A14FC6D2C0E}" srcId="{577DED5B-A78D-4E67-85AF-80E869A0801A}" destId="{2BF4197D-7CDF-44D6-9ED6-55F9607B91C6}" srcOrd="0" destOrd="0" parTransId="{D258B640-A60C-4224-8B86-A8D949E1346F}" sibTransId="{C9A3F931-FCD8-4B84-8AD7-6CCD6D5BFAD6}"/>
    <dgm:cxn modelId="{1105E55A-C024-4B98-9622-B6411EFEA9D4}" srcId="{E459528D-E821-4530-B1D3-0D23B32C9D05}" destId="{463CAF81-29DB-4191-A51B-C262E169C6B2}" srcOrd="0" destOrd="0" parTransId="{565996B1-CAEB-48C4-807B-8ECFE9D894A6}" sibTransId="{16B6D573-CD84-4D26-A9B5-097ACF827446}"/>
    <dgm:cxn modelId="{9F627B2C-DED5-4638-BA03-53177C5EC6DE}" srcId="{4172B9F8-7DE3-4820-BE31-FD8F1861892C}" destId="{7514E675-CF6F-4EC9-9E97-15421D7E9598}" srcOrd="2" destOrd="0" parTransId="{79922434-7B6B-4B8B-AE0E-5BBF174C2F5B}" sibTransId="{D6F97184-D9DE-4E59-B3D0-6FE6E2452E00}"/>
    <dgm:cxn modelId="{AAC72FF2-C076-4031-8A54-9DA607B1C3B9}" srcId="{4172B9F8-7DE3-4820-BE31-FD8F1861892C}" destId="{577DED5B-A78D-4E67-85AF-80E869A0801A}" srcOrd="1" destOrd="0" parTransId="{59037A14-276E-4EB0-83A9-2AD31DA48D81}" sibTransId="{CE45A1BF-CB1D-4979-972D-C0152590AF5A}"/>
    <dgm:cxn modelId="{6EFECDB1-9463-43B5-BC5E-F4F5A87181F7}" srcId="{4172B9F8-7DE3-4820-BE31-FD8F1861892C}" destId="{E459528D-E821-4530-B1D3-0D23B32C9D05}" srcOrd="0" destOrd="0" parTransId="{CF5BF62E-E478-4637-9ADD-29E623FCA26D}" sibTransId="{D4941281-A32B-46A7-B57D-DC06D0E1B62B}"/>
    <dgm:cxn modelId="{C8377460-6EBA-4A10-9F21-D904710C0F8B}" type="presOf" srcId="{4172B9F8-7DE3-4820-BE31-FD8F1861892C}" destId="{61BF1139-EBB7-44C1-9B5C-BF734ED781E9}" srcOrd="0" destOrd="0" presId="urn:microsoft.com/office/officeart/2008/layout/VerticalAccentList"/>
    <dgm:cxn modelId="{D0ECFF11-91EA-40C4-8287-2B73B6D7DFCA}" type="presOf" srcId="{7514E675-CF6F-4EC9-9E97-15421D7E9598}" destId="{92A32050-C63A-44A5-9D22-3EE22952AD80}" srcOrd="0" destOrd="0" presId="urn:microsoft.com/office/officeart/2008/layout/VerticalAccentList"/>
    <dgm:cxn modelId="{3C377064-B8A4-47C8-B254-0A48DFA4B193}" type="presOf" srcId="{5AA85E3B-C628-435B-8E69-3FB274E8941F}" destId="{D797DFC1-390A-4C4D-B9D0-DFC5E24AEECB}" srcOrd="0" destOrd="0" presId="urn:microsoft.com/office/officeart/2008/layout/VerticalAccentList"/>
    <dgm:cxn modelId="{2505EFF2-97C3-4BC7-AAEB-C1C20FB31586}" type="presOf" srcId="{463CAF81-29DB-4191-A51B-C262E169C6B2}" destId="{449E4C35-E111-4196-95E9-6FE1D912E60D}" srcOrd="0" destOrd="0" presId="urn:microsoft.com/office/officeart/2008/layout/VerticalAccentList"/>
    <dgm:cxn modelId="{B694C143-D3B4-486B-89F3-782EE0BE8BE4}" type="presOf" srcId="{577DED5B-A78D-4E67-85AF-80E869A0801A}" destId="{F3C1E6FF-D6E6-429F-81BA-3C5AD1B39CB3}" srcOrd="0" destOrd="0" presId="urn:microsoft.com/office/officeart/2008/layout/VerticalAccentList"/>
    <dgm:cxn modelId="{1D7513C1-E01B-4EDE-88D2-A32D429D36C5}" type="presOf" srcId="{E459528D-E821-4530-B1D3-0D23B32C9D05}" destId="{05011787-FF09-45C3-BC78-FF41F4C98E59}" srcOrd="0" destOrd="0" presId="urn:microsoft.com/office/officeart/2008/layout/VerticalAccentList"/>
    <dgm:cxn modelId="{BB9259D8-9D38-4B0A-BC69-82F2FB42D721}" srcId="{7514E675-CF6F-4EC9-9E97-15421D7E9598}" destId="{5AA85E3B-C628-435B-8E69-3FB274E8941F}" srcOrd="0" destOrd="0" parTransId="{118909FD-F990-4701-AFB7-1159744DAEB0}" sibTransId="{FDE115BB-5420-47D9-BCAD-462139F73E18}"/>
    <dgm:cxn modelId="{8BA6AC9D-7FFC-4E84-B074-8E3EF1D81536}" type="presParOf" srcId="{61BF1139-EBB7-44C1-9B5C-BF734ED781E9}" destId="{90EC20C8-4480-487C-B5C6-D55860439C11}" srcOrd="0" destOrd="0" presId="urn:microsoft.com/office/officeart/2008/layout/VerticalAccentList"/>
    <dgm:cxn modelId="{2787FD6F-259F-40F6-8D15-018C1666F6A3}" type="presParOf" srcId="{90EC20C8-4480-487C-B5C6-D55860439C11}" destId="{05011787-FF09-45C3-BC78-FF41F4C98E59}" srcOrd="0" destOrd="0" presId="urn:microsoft.com/office/officeart/2008/layout/VerticalAccentList"/>
    <dgm:cxn modelId="{E479C6AE-6AD9-4CB7-9221-2F7BE1382EF1}" type="presParOf" srcId="{61BF1139-EBB7-44C1-9B5C-BF734ED781E9}" destId="{62E72EFD-3126-4CB5-B2E0-9277947B2672}" srcOrd="1" destOrd="0" presId="urn:microsoft.com/office/officeart/2008/layout/VerticalAccentList"/>
    <dgm:cxn modelId="{64F8C1EB-CF6D-43ED-994E-4AF6D69D19A6}" type="presParOf" srcId="{62E72EFD-3126-4CB5-B2E0-9277947B2672}" destId="{10D91AEC-BC0A-4FC1-B7FC-EAAC7AFC17F1}" srcOrd="0" destOrd="0" presId="urn:microsoft.com/office/officeart/2008/layout/VerticalAccentList"/>
    <dgm:cxn modelId="{AF2A369F-1C0E-40B5-A70D-643529C95B25}" type="presParOf" srcId="{62E72EFD-3126-4CB5-B2E0-9277947B2672}" destId="{0EA94D7A-4B43-4F00-BE55-1B18184D05DF}" srcOrd="1" destOrd="0" presId="urn:microsoft.com/office/officeart/2008/layout/VerticalAccentList"/>
    <dgm:cxn modelId="{59D42C74-09B0-4028-8B79-C1F28B1EE278}" type="presParOf" srcId="{62E72EFD-3126-4CB5-B2E0-9277947B2672}" destId="{43C8AC5B-85C7-4548-AD80-9E004584EBD8}" srcOrd="2" destOrd="0" presId="urn:microsoft.com/office/officeart/2008/layout/VerticalAccentList"/>
    <dgm:cxn modelId="{5EB8F5FE-089E-4BB0-9AD4-61BE00379E65}" type="presParOf" srcId="{62E72EFD-3126-4CB5-B2E0-9277947B2672}" destId="{0EE112AF-3F00-4E16-8C08-573A82F49CA4}" srcOrd="3" destOrd="0" presId="urn:microsoft.com/office/officeart/2008/layout/VerticalAccentList"/>
    <dgm:cxn modelId="{ABF3FAE0-AC9C-4961-B887-3176D09B8E31}" type="presParOf" srcId="{62E72EFD-3126-4CB5-B2E0-9277947B2672}" destId="{018D51B7-1656-4ECD-8FD5-4DB13728F960}" srcOrd="4" destOrd="0" presId="urn:microsoft.com/office/officeart/2008/layout/VerticalAccentList"/>
    <dgm:cxn modelId="{A993E5DB-AA6F-4508-8EE6-EBFA09E8014E}" type="presParOf" srcId="{62E72EFD-3126-4CB5-B2E0-9277947B2672}" destId="{176B4673-4597-4AAB-923B-0EC0237955DA}" srcOrd="5" destOrd="0" presId="urn:microsoft.com/office/officeart/2008/layout/VerticalAccentList"/>
    <dgm:cxn modelId="{0EB5EBC2-203F-41A5-9A2A-D92CA7FE0167}" type="presParOf" srcId="{62E72EFD-3126-4CB5-B2E0-9277947B2672}" destId="{ED916204-6626-43D0-9357-88065FDE2AA9}" srcOrd="6" destOrd="0" presId="urn:microsoft.com/office/officeart/2008/layout/VerticalAccentList"/>
    <dgm:cxn modelId="{D5C6D734-FF1B-49CD-8BF3-37A1075E2383}" type="presParOf" srcId="{62E72EFD-3126-4CB5-B2E0-9277947B2672}" destId="{449E4C35-E111-4196-95E9-6FE1D912E60D}" srcOrd="7" destOrd="0" presId="urn:microsoft.com/office/officeart/2008/layout/VerticalAccentList"/>
    <dgm:cxn modelId="{C9C880EA-D60E-4FD3-801C-B88DD1BC5B9B}" type="presParOf" srcId="{61BF1139-EBB7-44C1-9B5C-BF734ED781E9}" destId="{05D677A6-E64E-48A7-98AF-F3DCED9801DE}" srcOrd="2" destOrd="0" presId="urn:microsoft.com/office/officeart/2008/layout/VerticalAccentList"/>
    <dgm:cxn modelId="{D50A7931-CEDD-42BD-B47E-2FFD08B54C48}" type="presParOf" srcId="{61BF1139-EBB7-44C1-9B5C-BF734ED781E9}" destId="{2EFD312B-8750-4B56-BB19-87EA3BBC502B}" srcOrd="3" destOrd="0" presId="urn:microsoft.com/office/officeart/2008/layout/VerticalAccentList"/>
    <dgm:cxn modelId="{B87C21AD-E4D4-474B-AB87-A24798AE601C}" type="presParOf" srcId="{2EFD312B-8750-4B56-BB19-87EA3BBC502B}" destId="{F3C1E6FF-D6E6-429F-81BA-3C5AD1B39CB3}" srcOrd="0" destOrd="0" presId="urn:microsoft.com/office/officeart/2008/layout/VerticalAccentList"/>
    <dgm:cxn modelId="{B1B19C72-7768-4EFE-9013-C79A7ED75680}" type="presParOf" srcId="{61BF1139-EBB7-44C1-9B5C-BF734ED781E9}" destId="{D781489D-5D44-44DD-A79D-07ECCC6B78C5}" srcOrd="4" destOrd="0" presId="urn:microsoft.com/office/officeart/2008/layout/VerticalAccentList"/>
    <dgm:cxn modelId="{8D049F19-30B5-40F5-A03C-BC5A93488D3A}" type="presParOf" srcId="{D781489D-5D44-44DD-A79D-07ECCC6B78C5}" destId="{3887F196-CEC6-474F-BCD7-B8070EE9F993}" srcOrd="0" destOrd="0" presId="urn:microsoft.com/office/officeart/2008/layout/VerticalAccentList"/>
    <dgm:cxn modelId="{023A2B22-295A-4846-ABDB-DAC3237BDFF5}" type="presParOf" srcId="{D781489D-5D44-44DD-A79D-07ECCC6B78C5}" destId="{10B93576-086F-416B-90FC-94A18BDE1040}" srcOrd="1" destOrd="0" presId="urn:microsoft.com/office/officeart/2008/layout/VerticalAccentList"/>
    <dgm:cxn modelId="{CEF05E07-8829-4CA0-B1ED-1BE32EF3C6BD}" type="presParOf" srcId="{D781489D-5D44-44DD-A79D-07ECCC6B78C5}" destId="{A0999852-518E-46DA-BEA8-F647AB398E8F}" srcOrd="2" destOrd="0" presId="urn:microsoft.com/office/officeart/2008/layout/VerticalAccentList"/>
    <dgm:cxn modelId="{21550E76-95B7-419E-A7C4-1CD781A65856}" type="presParOf" srcId="{D781489D-5D44-44DD-A79D-07ECCC6B78C5}" destId="{0637C0EA-8564-4BFF-9AE5-C2281D816F61}" srcOrd="3" destOrd="0" presId="urn:microsoft.com/office/officeart/2008/layout/VerticalAccentList"/>
    <dgm:cxn modelId="{A2DDF19F-9715-4E3D-9DC6-FD5C5DD67607}" type="presParOf" srcId="{D781489D-5D44-44DD-A79D-07ECCC6B78C5}" destId="{528A7B8A-45E2-449B-9966-3E7B5D5BCEDA}" srcOrd="4" destOrd="0" presId="urn:microsoft.com/office/officeart/2008/layout/VerticalAccentList"/>
    <dgm:cxn modelId="{EB876A0E-C15C-405D-B487-F09DA4EEA844}" type="presParOf" srcId="{D781489D-5D44-44DD-A79D-07ECCC6B78C5}" destId="{7F8BDEA0-D2F6-4575-B8D5-FB48FE7E04D6}" srcOrd="5" destOrd="0" presId="urn:microsoft.com/office/officeart/2008/layout/VerticalAccentList"/>
    <dgm:cxn modelId="{7B9C826D-BD34-49B3-B65F-A904DFBE4668}" type="presParOf" srcId="{D781489D-5D44-44DD-A79D-07ECCC6B78C5}" destId="{D5B65BE3-B3E1-4CCB-8125-2471CE368B76}" srcOrd="6" destOrd="0" presId="urn:microsoft.com/office/officeart/2008/layout/VerticalAccentList"/>
    <dgm:cxn modelId="{14409899-D915-47EE-89FF-426FCD20BD06}" type="presParOf" srcId="{D781489D-5D44-44DD-A79D-07ECCC6B78C5}" destId="{1A84BFC8-5DA9-4879-BB77-972B40FEA5DA}" srcOrd="7" destOrd="0" presId="urn:microsoft.com/office/officeart/2008/layout/VerticalAccentList"/>
    <dgm:cxn modelId="{693CF763-94E9-4784-AB39-A546B497C577}" type="presParOf" srcId="{61BF1139-EBB7-44C1-9B5C-BF734ED781E9}" destId="{2E49ED72-5DF0-451B-955E-8BF0F4FEB764}" srcOrd="5" destOrd="0" presId="urn:microsoft.com/office/officeart/2008/layout/VerticalAccentList"/>
    <dgm:cxn modelId="{7A26EA12-4254-41BA-B761-77C4A0455108}" type="presParOf" srcId="{61BF1139-EBB7-44C1-9B5C-BF734ED781E9}" destId="{627B1FFC-5BC1-4A24-BA27-314C70BEF170}" srcOrd="6" destOrd="0" presId="urn:microsoft.com/office/officeart/2008/layout/VerticalAccentList"/>
    <dgm:cxn modelId="{B1094268-BE64-413B-9FD8-5BC90C662095}" type="presParOf" srcId="{627B1FFC-5BC1-4A24-BA27-314C70BEF170}" destId="{92A32050-C63A-44A5-9D22-3EE22952AD80}" srcOrd="0" destOrd="0" presId="urn:microsoft.com/office/officeart/2008/layout/VerticalAccentList"/>
    <dgm:cxn modelId="{45A11E92-B14D-42A8-99B0-5891357A241F}" type="presParOf" srcId="{61BF1139-EBB7-44C1-9B5C-BF734ED781E9}" destId="{95A253DC-8466-42B8-8367-7FEEBD3EE01E}" srcOrd="7" destOrd="0" presId="urn:microsoft.com/office/officeart/2008/layout/VerticalAccentList"/>
    <dgm:cxn modelId="{A93F73BA-E202-4652-8BEA-E2E391273ED4}" type="presParOf" srcId="{95A253DC-8466-42B8-8367-7FEEBD3EE01E}" destId="{FCDBE524-BF20-4FA2-A0AD-9904C1D32793}" srcOrd="0" destOrd="0" presId="urn:microsoft.com/office/officeart/2008/layout/VerticalAccentList"/>
    <dgm:cxn modelId="{30C28B99-4E3F-4C0A-8183-2E6C99D3F09E}" type="presParOf" srcId="{95A253DC-8466-42B8-8367-7FEEBD3EE01E}" destId="{5E666CF3-F4CD-4C76-B866-251E92E759A7}" srcOrd="1" destOrd="0" presId="urn:microsoft.com/office/officeart/2008/layout/VerticalAccentList"/>
    <dgm:cxn modelId="{986AC5FF-0456-4CCC-BFDB-D6EBE4BECB16}" type="presParOf" srcId="{95A253DC-8466-42B8-8367-7FEEBD3EE01E}" destId="{B4796AD1-6E7C-4CAF-88B4-5313912CBCEF}" srcOrd="2" destOrd="0" presId="urn:microsoft.com/office/officeart/2008/layout/VerticalAccentList"/>
    <dgm:cxn modelId="{2662B8CA-2AB2-4BB6-8521-FDE10A2D03C8}" type="presParOf" srcId="{95A253DC-8466-42B8-8367-7FEEBD3EE01E}" destId="{D3CCDBBC-03CF-447B-BBC2-4C1A3C9B5858}" srcOrd="3" destOrd="0" presId="urn:microsoft.com/office/officeart/2008/layout/VerticalAccentList"/>
    <dgm:cxn modelId="{681926A2-C9D8-462D-9719-E6F2F361AA15}" type="presParOf" srcId="{95A253DC-8466-42B8-8367-7FEEBD3EE01E}" destId="{F3DD3D90-BA9B-4406-BE11-D19661CCD8DA}" srcOrd="4" destOrd="0" presId="urn:microsoft.com/office/officeart/2008/layout/VerticalAccentList"/>
    <dgm:cxn modelId="{DD2B744C-6A4A-4A03-8A59-1AEFAA8AF590}" type="presParOf" srcId="{95A253DC-8466-42B8-8367-7FEEBD3EE01E}" destId="{CE95E28F-E52E-480B-A846-8FD6EBD39CB9}" srcOrd="5" destOrd="0" presId="urn:microsoft.com/office/officeart/2008/layout/VerticalAccentList"/>
    <dgm:cxn modelId="{5B47CC7E-0F5A-4AF4-AF4C-EBF5B0E0752E}" type="presParOf" srcId="{95A253DC-8466-42B8-8367-7FEEBD3EE01E}" destId="{58B012B9-AFB3-4803-8E50-9F583AB678A7}" srcOrd="6" destOrd="0" presId="urn:microsoft.com/office/officeart/2008/layout/VerticalAccentList"/>
    <dgm:cxn modelId="{7C930C7A-4992-4775-9A1F-BE96C5613FC4}" type="presParOf" srcId="{95A253DC-8466-42B8-8367-7FEEBD3EE01E}" destId="{D797DFC1-390A-4C4D-B9D0-DFC5E24AEECB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187754-FB20-4CC5-8811-1194A68AFC62}" type="doc">
      <dgm:prSet loTypeId="urn:microsoft.com/office/officeart/2005/8/layout/equation2" loCatId="process" qsTypeId="urn:microsoft.com/office/officeart/2005/8/quickstyle/simple1" qsCatId="simple" csTypeId="urn:microsoft.com/office/officeart/2005/8/colors/colorful3" csCatId="colorful" phldr="1"/>
      <dgm:spPr/>
    </dgm:pt>
    <dgm:pt modelId="{482EE220-00E7-4FE1-B14C-48803005A398}">
      <dgm:prSet phldrT="[Текст]" custT="1"/>
      <dgm:spPr/>
      <dgm:t>
        <a:bodyPr/>
        <a:lstStyle/>
        <a:p>
          <a:r>
            <a:rPr lang="ru-RU" sz="2800" dirty="0"/>
            <a:t>Официальные СМИ</a:t>
          </a:r>
        </a:p>
      </dgm:t>
    </dgm:pt>
    <dgm:pt modelId="{7EC4704F-7CD6-4D8F-9DD6-B1413E1F4F7E}" type="parTrans" cxnId="{5EB1E22A-6639-4845-BBF4-E1E4855BA52A}">
      <dgm:prSet/>
      <dgm:spPr/>
      <dgm:t>
        <a:bodyPr/>
        <a:lstStyle/>
        <a:p>
          <a:endParaRPr lang="ru-RU"/>
        </a:p>
      </dgm:t>
    </dgm:pt>
    <dgm:pt modelId="{5B1E2FD1-12D9-48FE-8201-2F41BF03CE75}" type="sibTrans" cxnId="{5EB1E22A-6639-4845-BBF4-E1E4855BA52A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 w="57150"/>
      </dgm:spPr>
      <dgm:t>
        <a:bodyPr/>
        <a:lstStyle/>
        <a:p>
          <a:endParaRPr lang="ru-RU"/>
        </a:p>
      </dgm:t>
    </dgm:pt>
    <dgm:pt modelId="{B9FC8E76-3F51-4432-A6BC-A20B73876E69}">
      <dgm:prSet phldrT="[Текст]" custT="1"/>
      <dgm:spPr/>
      <dgm:t>
        <a:bodyPr/>
        <a:lstStyle/>
        <a:p>
          <a:r>
            <a:rPr lang="ru-RU" sz="2800" dirty="0"/>
            <a:t>Неофициальные СМИ</a:t>
          </a:r>
        </a:p>
      </dgm:t>
    </dgm:pt>
    <dgm:pt modelId="{73EF2AC0-23FC-4FD4-BA3C-F7C4A465DE00}" type="parTrans" cxnId="{BEF48BF9-03F2-4BDA-85E9-6DB75B9B2C62}">
      <dgm:prSet/>
      <dgm:spPr/>
      <dgm:t>
        <a:bodyPr/>
        <a:lstStyle/>
        <a:p>
          <a:endParaRPr lang="ru-RU"/>
        </a:p>
      </dgm:t>
    </dgm:pt>
    <dgm:pt modelId="{8C96812E-EE05-46EF-9F75-7155C41B5CD0}" type="sibTrans" cxnId="{BEF48BF9-03F2-4BDA-85E9-6DB75B9B2C62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947DAB1-057D-4456-B5B9-59EBDDE1EE06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 w="38100">
          <a:solidFill>
            <a:schemeClr val="bg1"/>
          </a:solidFill>
        </a:ln>
      </dgm:spPr>
      <dgm:t>
        <a:bodyPr/>
        <a:lstStyle/>
        <a:p>
          <a:r>
            <a:rPr lang="en-US" dirty="0"/>
            <a:t>MAX </a:t>
          </a:r>
          <a:r>
            <a:rPr lang="ru-RU" dirty="0"/>
            <a:t>балл</a:t>
          </a:r>
        </a:p>
      </dgm:t>
    </dgm:pt>
    <dgm:pt modelId="{88607D5B-8E41-4648-9C00-1114F4281509}" type="parTrans" cxnId="{07402E22-06AD-442A-B62F-BADE6FE714F8}">
      <dgm:prSet/>
      <dgm:spPr/>
      <dgm:t>
        <a:bodyPr/>
        <a:lstStyle/>
        <a:p>
          <a:endParaRPr lang="ru-RU"/>
        </a:p>
      </dgm:t>
    </dgm:pt>
    <dgm:pt modelId="{7BF9B5F9-72D8-4D53-9FD4-CA837C76A76A}" type="sibTrans" cxnId="{07402E22-06AD-442A-B62F-BADE6FE714F8}">
      <dgm:prSet/>
      <dgm:spPr/>
      <dgm:t>
        <a:bodyPr/>
        <a:lstStyle/>
        <a:p>
          <a:endParaRPr lang="ru-RU"/>
        </a:p>
      </dgm:t>
    </dgm:pt>
    <dgm:pt modelId="{066923E5-D545-45AA-B2E0-58A3659F4B6F}" type="pres">
      <dgm:prSet presAssocID="{5F187754-FB20-4CC5-8811-1194A68AFC62}" presName="Name0" presStyleCnt="0">
        <dgm:presLayoutVars>
          <dgm:dir/>
          <dgm:resizeHandles val="exact"/>
        </dgm:presLayoutVars>
      </dgm:prSet>
      <dgm:spPr/>
    </dgm:pt>
    <dgm:pt modelId="{7F837910-A678-42CD-A136-5B72B385B182}" type="pres">
      <dgm:prSet presAssocID="{5F187754-FB20-4CC5-8811-1194A68AFC62}" presName="vNodes" presStyleCnt="0"/>
      <dgm:spPr/>
    </dgm:pt>
    <dgm:pt modelId="{F983DD00-91C4-4A26-B179-2FB4F7786ED1}" type="pres">
      <dgm:prSet presAssocID="{482EE220-00E7-4FE1-B14C-48803005A398}" presName="node" presStyleLbl="node1" presStyleIdx="0" presStyleCnt="3" custScaleX="217388" custLinFactNeighborX="1543" custLinFactNeighborY="-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16CCB-0FE0-4559-B429-4923C7A7EB03}" type="pres">
      <dgm:prSet presAssocID="{5B1E2FD1-12D9-48FE-8201-2F41BF03CE75}" presName="spacerT" presStyleCnt="0"/>
      <dgm:spPr/>
    </dgm:pt>
    <dgm:pt modelId="{0921BABD-1118-4B3E-9510-9E81EC811209}" type="pres">
      <dgm:prSet presAssocID="{5B1E2FD1-12D9-48FE-8201-2F41BF03CE75}" presName="sibTrans" presStyleLbl="sibTrans2D1" presStyleIdx="0" presStyleCnt="2"/>
      <dgm:spPr/>
      <dgm:t>
        <a:bodyPr/>
        <a:lstStyle/>
        <a:p>
          <a:endParaRPr lang="ru-RU"/>
        </a:p>
      </dgm:t>
    </dgm:pt>
    <dgm:pt modelId="{689BD7C0-F8F5-40B5-A504-772DA985144E}" type="pres">
      <dgm:prSet presAssocID="{5B1E2FD1-12D9-48FE-8201-2F41BF03CE75}" presName="spacerB" presStyleCnt="0"/>
      <dgm:spPr/>
    </dgm:pt>
    <dgm:pt modelId="{D4DF2063-B8F1-4753-8A33-063C596F81EE}" type="pres">
      <dgm:prSet presAssocID="{B9FC8E76-3F51-4432-A6BC-A20B73876E69}" presName="node" presStyleLbl="node1" presStyleIdx="1" presStyleCnt="3" custScaleX="217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AEBC4-E2C6-478D-9A46-987B345D814C}" type="pres">
      <dgm:prSet presAssocID="{5F187754-FB20-4CC5-8811-1194A68AFC62}" presName="sibTransLast" presStyleLbl="sibTrans2D1" presStyleIdx="1" presStyleCnt="2" custScaleX="216705" custLinFactX="-4794" custLinFactNeighborX="-100000" custLinFactNeighborY="-6999"/>
      <dgm:spPr/>
      <dgm:t>
        <a:bodyPr/>
        <a:lstStyle/>
        <a:p>
          <a:endParaRPr lang="ru-RU"/>
        </a:p>
      </dgm:t>
    </dgm:pt>
    <dgm:pt modelId="{6AB1548B-E143-49D0-8AF5-DB5BFEDF07F5}" type="pres">
      <dgm:prSet presAssocID="{5F187754-FB20-4CC5-8811-1194A68AFC62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73046457-AC8E-4D25-9322-D507D50F5CCA}" type="pres">
      <dgm:prSet presAssocID="{5F187754-FB20-4CC5-8811-1194A68AFC62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F48BF9-03F2-4BDA-85E9-6DB75B9B2C62}" srcId="{5F187754-FB20-4CC5-8811-1194A68AFC62}" destId="{B9FC8E76-3F51-4432-A6BC-A20B73876E69}" srcOrd="1" destOrd="0" parTransId="{73EF2AC0-23FC-4FD4-BA3C-F7C4A465DE00}" sibTransId="{8C96812E-EE05-46EF-9F75-7155C41B5CD0}"/>
    <dgm:cxn modelId="{659EE42A-61DC-491A-AD43-1AA7557FBFCA}" type="presOf" srcId="{482EE220-00E7-4FE1-B14C-48803005A398}" destId="{F983DD00-91C4-4A26-B179-2FB4F7786ED1}" srcOrd="0" destOrd="0" presId="urn:microsoft.com/office/officeart/2005/8/layout/equation2"/>
    <dgm:cxn modelId="{07402E22-06AD-442A-B62F-BADE6FE714F8}" srcId="{5F187754-FB20-4CC5-8811-1194A68AFC62}" destId="{2947DAB1-057D-4456-B5B9-59EBDDE1EE06}" srcOrd="2" destOrd="0" parTransId="{88607D5B-8E41-4648-9C00-1114F4281509}" sibTransId="{7BF9B5F9-72D8-4D53-9FD4-CA837C76A76A}"/>
    <dgm:cxn modelId="{04599D38-EE4C-4633-AC5A-A4C8C717B28A}" type="presOf" srcId="{8C96812E-EE05-46EF-9F75-7155C41B5CD0}" destId="{E29AEBC4-E2C6-478D-9A46-987B345D814C}" srcOrd="0" destOrd="0" presId="urn:microsoft.com/office/officeart/2005/8/layout/equation2"/>
    <dgm:cxn modelId="{29E74CCD-BFB2-4D31-9811-308F0C9C4EB3}" type="presOf" srcId="{B9FC8E76-3F51-4432-A6BC-A20B73876E69}" destId="{D4DF2063-B8F1-4753-8A33-063C596F81EE}" srcOrd="0" destOrd="0" presId="urn:microsoft.com/office/officeart/2005/8/layout/equation2"/>
    <dgm:cxn modelId="{ACF30A77-7432-4B49-91D8-BF46DF38CF4F}" type="presOf" srcId="{5F187754-FB20-4CC5-8811-1194A68AFC62}" destId="{066923E5-D545-45AA-B2E0-58A3659F4B6F}" srcOrd="0" destOrd="0" presId="urn:microsoft.com/office/officeart/2005/8/layout/equation2"/>
    <dgm:cxn modelId="{8819AB31-B6D0-43F3-AED8-C0D69A6F1760}" type="presOf" srcId="{8C96812E-EE05-46EF-9F75-7155C41B5CD0}" destId="{6AB1548B-E143-49D0-8AF5-DB5BFEDF07F5}" srcOrd="1" destOrd="0" presId="urn:microsoft.com/office/officeart/2005/8/layout/equation2"/>
    <dgm:cxn modelId="{9CD54AF4-B907-437B-AFF4-93955AF3CC33}" type="presOf" srcId="{5B1E2FD1-12D9-48FE-8201-2F41BF03CE75}" destId="{0921BABD-1118-4B3E-9510-9E81EC811209}" srcOrd="0" destOrd="0" presId="urn:microsoft.com/office/officeart/2005/8/layout/equation2"/>
    <dgm:cxn modelId="{5EB1E22A-6639-4845-BBF4-E1E4855BA52A}" srcId="{5F187754-FB20-4CC5-8811-1194A68AFC62}" destId="{482EE220-00E7-4FE1-B14C-48803005A398}" srcOrd="0" destOrd="0" parTransId="{7EC4704F-7CD6-4D8F-9DD6-B1413E1F4F7E}" sibTransId="{5B1E2FD1-12D9-48FE-8201-2F41BF03CE75}"/>
    <dgm:cxn modelId="{B5574020-3BBE-4D59-A5F3-8CB7E8D61F08}" type="presOf" srcId="{2947DAB1-057D-4456-B5B9-59EBDDE1EE06}" destId="{73046457-AC8E-4D25-9322-D507D50F5CCA}" srcOrd="0" destOrd="0" presId="urn:microsoft.com/office/officeart/2005/8/layout/equation2"/>
    <dgm:cxn modelId="{053A26B8-5B27-4F88-9FF9-8A177F68875F}" type="presParOf" srcId="{066923E5-D545-45AA-B2E0-58A3659F4B6F}" destId="{7F837910-A678-42CD-A136-5B72B385B182}" srcOrd="0" destOrd="0" presId="urn:microsoft.com/office/officeart/2005/8/layout/equation2"/>
    <dgm:cxn modelId="{1F187C78-4F3B-4292-A35F-2C1522B9955C}" type="presParOf" srcId="{7F837910-A678-42CD-A136-5B72B385B182}" destId="{F983DD00-91C4-4A26-B179-2FB4F7786ED1}" srcOrd="0" destOrd="0" presId="urn:microsoft.com/office/officeart/2005/8/layout/equation2"/>
    <dgm:cxn modelId="{9ED2BA95-BB73-4EB6-B00A-69FEE0EC8BB8}" type="presParOf" srcId="{7F837910-A678-42CD-A136-5B72B385B182}" destId="{62B16CCB-0FE0-4559-B429-4923C7A7EB03}" srcOrd="1" destOrd="0" presId="urn:microsoft.com/office/officeart/2005/8/layout/equation2"/>
    <dgm:cxn modelId="{B940DA56-AE4E-4723-ACB7-EAC49104B035}" type="presParOf" srcId="{7F837910-A678-42CD-A136-5B72B385B182}" destId="{0921BABD-1118-4B3E-9510-9E81EC811209}" srcOrd="2" destOrd="0" presId="urn:microsoft.com/office/officeart/2005/8/layout/equation2"/>
    <dgm:cxn modelId="{33C8B6CF-E7F9-4747-B1AF-820A1AF0DE2E}" type="presParOf" srcId="{7F837910-A678-42CD-A136-5B72B385B182}" destId="{689BD7C0-F8F5-40B5-A504-772DA985144E}" srcOrd="3" destOrd="0" presId="urn:microsoft.com/office/officeart/2005/8/layout/equation2"/>
    <dgm:cxn modelId="{96AFA378-1BD1-4A51-B833-A18F548F10E1}" type="presParOf" srcId="{7F837910-A678-42CD-A136-5B72B385B182}" destId="{D4DF2063-B8F1-4753-8A33-063C596F81EE}" srcOrd="4" destOrd="0" presId="urn:microsoft.com/office/officeart/2005/8/layout/equation2"/>
    <dgm:cxn modelId="{948A2D92-4371-4197-812C-72C91C6419CE}" type="presParOf" srcId="{066923E5-D545-45AA-B2E0-58A3659F4B6F}" destId="{E29AEBC4-E2C6-478D-9A46-987B345D814C}" srcOrd="1" destOrd="0" presId="urn:microsoft.com/office/officeart/2005/8/layout/equation2"/>
    <dgm:cxn modelId="{91F5D9AC-D7CE-439C-A7D2-88984C32ECFB}" type="presParOf" srcId="{E29AEBC4-E2C6-478D-9A46-987B345D814C}" destId="{6AB1548B-E143-49D0-8AF5-DB5BFEDF07F5}" srcOrd="0" destOrd="0" presId="urn:microsoft.com/office/officeart/2005/8/layout/equation2"/>
    <dgm:cxn modelId="{CC15798C-AC65-4185-A3A3-A65E67816602}" type="presParOf" srcId="{066923E5-D545-45AA-B2E0-58A3659F4B6F}" destId="{73046457-AC8E-4D25-9322-D507D50F5CC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2BC738-3E51-45F3-93B1-D4F96C8F7B6E}" type="doc">
      <dgm:prSet loTypeId="urn:microsoft.com/office/officeart/2008/layout/AscendingPictureAccentProcess" loCatId="process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6275AD8F-3B93-4CB2-BD2F-F5271194BE9B}">
      <dgm:prSet phldrT="[Текст]"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Полное наименование государственной программы</a:t>
          </a:r>
        </a:p>
      </dgm:t>
    </dgm:pt>
    <dgm:pt modelId="{186102E2-8340-41A4-B1F6-EB363983D5A7}" type="parTrans" cxnId="{FB3103AD-8340-47F5-85DE-DB8FF48A52E0}">
      <dgm:prSet/>
      <dgm:spPr/>
      <dgm:t>
        <a:bodyPr/>
        <a:lstStyle/>
        <a:p>
          <a:endParaRPr lang="ru-RU"/>
        </a:p>
      </dgm:t>
    </dgm:pt>
    <dgm:pt modelId="{E89CA07F-5A50-4508-887F-B6062029DCBC}" type="sibTrans" cxnId="{FB3103AD-8340-47F5-85DE-DB8FF48A52E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Скрепка"/>
        </a:ext>
      </dgm:extLst>
    </dgm:pt>
    <dgm:pt modelId="{AB00B852-3EFC-4A37-AFCE-912CF346F8A2}">
      <dgm:prSet phldrT="[Текст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Полное наименование общественного проекта</a:t>
          </a:r>
        </a:p>
      </dgm:t>
    </dgm:pt>
    <dgm:pt modelId="{5EB1D021-DFFD-4663-A5CE-262829A475BE}" type="parTrans" cxnId="{9EC23341-08D5-4284-8146-5A42FB3629F0}">
      <dgm:prSet/>
      <dgm:spPr/>
      <dgm:t>
        <a:bodyPr/>
        <a:lstStyle/>
        <a:p>
          <a:endParaRPr lang="ru-RU"/>
        </a:p>
      </dgm:t>
    </dgm:pt>
    <dgm:pt modelId="{43A2E779-86B1-4C91-B651-5FC5918E71B4}" type="sibTrans" cxnId="{9EC23341-08D5-4284-8146-5A42FB3629F0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>
          <a:glow rad="139700">
            <a:schemeClr val="accent1">
              <a:satMod val="175000"/>
              <a:alpha val="40000"/>
            </a:schemeClr>
          </a:glow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convex"/>
        </a:sp3d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Отзыв клиента"/>
        </a:ext>
      </dgm:extLst>
    </dgm:pt>
    <dgm:pt modelId="{E93E8BF8-1CA6-4722-9C78-6AB10108B507}" type="pres">
      <dgm:prSet presAssocID="{1B2BC738-3E51-45F3-93B1-D4F96C8F7B6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EDEB9D9-80EE-44A4-917F-24F6F6E519D5}" type="pres">
      <dgm:prSet presAssocID="{1B2BC738-3E51-45F3-93B1-D4F96C8F7B6E}" presName="dot1" presStyleLbl="alignNode1" presStyleIdx="0" presStyleCnt="10"/>
      <dgm:spPr/>
    </dgm:pt>
    <dgm:pt modelId="{FE1ECAE3-AE36-4235-B58B-F72AC5A132E8}" type="pres">
      <dgm:prSet presAssocID="{1B2BC738-3E51-45F3-93B1-D4F96C8F7B6E}" presName="dot2" presStyleLbl="alignNode1" presStyleIdx="1" presStyleCnt="10"/>
      <dgm:spPr/>
    </dgm:pt>
    <dgm:pt modelId="{3F363AAC-EA3C-4CF0-A711-897E1A1FEA2B}" type="pres">
      <dgm:prSet presAssocID="{1B2BC738-3E51-45F3-93B1-D4F96C8F7B6E}" presName="dot3" presStyleLbl="alignNode1" presStyleIdx="2" presStyleCnt="10"/>
      <dgm:spPr/>
    </dgm:pt>
    <dgm:pt modelId="{2604A587-904B-4AA3-9B3C-EC17E0E27B93}" type="pres">
      <dgm:prSet presAssocID="{1B2BC738-3E51-45F3-93B1-D4F96C8F7B6E}" presName="dotArrow1" presStyleLbl="alignNode1" presStyleIdx="3" presStyleCnt="10"/>
      <dgm:spPr/>
    </dgm:pt>
    <dgm:pt modelId="{53F98369-3E18-415C-870A-6A8FF9A08CB7}" type="pres">
      <dgm:prSet presAssocID="{1B2BC738-3E51-45F3-93B1-D4F96C8F7B6E}" presName="dotArrow2" presStyleLbl="alignNode1" presStyleIdx="4" presStyleCnt="10"/>
      <dgm:spPr/>
    </dgm:pt>
    <dgm:pt modelId="{92A55A53-48DF-4C8F-9290-341F8A3D7C5B}" type="pres">
      <dgm:prSet presAssocID="{1B2BC738-3E51-45F3-93B1-D4F96C8F7B6E}" presName="dotArrow3" presStyleLbl="alignNode1" presStyleIdx="5" presStyleCnt="10"/>
      <dgm:spPr/>
    </dgm:pt>
    <dgm:pt modelId="{E5CD7679-36BA-4AB6-A3A3-2C31B2506351}" type="pres">
      <dgm:prSet presAssocID="{1B2BC738-3E51-45F3-93B1-D4F96C8F7B6E}" presName="dotArrow4" presStyleLbl="alignNode1" presStyleIdx="6" presStyleCnt="10"/>
      <dgm:spPr/>
    </dgm:pt>
    <dgm:pt modelId="{C605465D-B9D5-470B-9185-6DF7C6337190}" type="pres">
      <dgm:prSet presAssocID="{1B2BC738-3E51-45F3-93B1-D4F96C8F7B6E}" presName="dotArrow5" presStyleLbl="alignNode1" presStyleIdx="7" presStyleCnt="10"/>
      <dgm:spPr/>
    </dgm:pt>
    <dgm:pt modelId="{0ADA8832-F4D3-4915-9905-F38B5718D311}" type="pres">
      <dgm:prSet presAssocID="{1B2BC738-3E51-45F3-93B1-D4F96C8F7B6E}" presName="dotArrow6" presStyleLbl="alignNode1" presStyleIdx="8" presStyleCnt="10"/>
      <dgm:spPr/>
    </dgm:pt>
    <dgm:pt modelId="{DFE2EC4D-473D-45D2-AE96-04E4D890D293}" type="pres">
      <dgm:prSet presAssocID="{1B2BC738-3E51-45F3-93B1-D4F96C8F7B6E}" presName="dotArrow7" presStyleLbl="alignNode1" presStyleIdx="9" presStyleCnt="10"/>
      <dgm:spPr/>
    </dgm:pt>
    <dgm:pt modelId="{ECC20CAB-1D4C-41BD-A7C6-8340F093AD82}" type="pres">
      <dgm:prSet presAssocID="{6275AD8F-3B93-4CB2-BD2F-F5271194BE9B}" presName="parTx1" presStyleLbl="node1" presStyleIdx="0" presStyleCnt="2" custLinFactNeighborX="638" custLinFactNeighborY="4196"/>
      <dgm:spPr/>
      <dgm:t>
        <a:bodyPr/>
        <a:lstStyle/>
        <a:p>
          <a:endParaRPr lang="ru-RU"/>
        </a:p>
      </dgm:t>
    </dgm:pt>
    <dgm:pt modelId="{1FE06348-A12A-48FD-B441-C056D042C99C}" type="pres">
      <dgm:prSet presAssocID="{E89CA07F-5A50-4508-887F-B6062029DCBC}" presName="picture1" presStyleCnt="0"/>
      <dgm:spPr/>
    </dgm:pt>
    <dgm:pt modelId="{0410E5E1-020E-4C11-8A78-6CEFC2B6D618}" type="pres">
      <dgm:prSet presAssocID="{E89CA07F-5A50-4508-887F-B6062029DCBC}" presName="imageRepeatNode" presStyleLbl="fgImgPlace1" presStyleIdx="0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6125153-74F1-4BBF-918F-C2735915AC7E}" type="pres">
      <dgm:prSet presAssocID="{AB00B852-3EFC-4A37-AFCE-912CF346F8A2}" presName="parTx2" presStyleLbl="node1" presStyleIdx="1" presStyleCnt="2" custLinFactNeighborX="638" custLinFactNeighborY="1838"/>
      <dgm:spPr/>
      <dgm:t>
        <a:bodyPr/>
        <a:lstStyle/>
        <a:p>
          <a:endParaRPr lang="ru-RU"/>
        </a:p>
      </dgm:t>
    </dgm:pt>
    <dgm:pt modelId="{EA95C077-1410-4275-A847-B33E5E48EC25}" type="pres">
      <dgm:prSet presAssocID="{43A2E779-86B1-4C91-B651-5FC5918E71B4}" presName="picture2" presStyleCnt="0"/>
      <dgm:spPr/>
    </dgm:pt>
    <dgm:pt modelId="{574F2C4C-0FAC-4153-ADED-0205BC0B643F}" type="pres">
      <dgm:prSet presAssocID="{43A2E779-86B1-4C91-B651-5FC5918E71B4}" presName="imageRepeatNode" presStyleLbl="fgImgPlace1" presStyleIdx="1" presStyleCnt="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72F321F-4147-45BB-8EB2-C067F945B97B}" type="presOf" srcId="{43A2E779-86B1-4C91-B651-5FC5918E71B4}" destId="{574F2C4C-0FAC-4153-ADED-0205BC0B643F}" srcOrd="0" destOrd="0" presId="urn:microsoft.com/office/officeart/2008/layout/AscendingPictureAccentProcess"/>
    <dgm:cxn modelId="{94CD566F-314F-40B5-BA11-5D06D6F3747F}" type="presOf" srcId="{1B2BC738-3E51-45F3-93B1-D4F96C8F7B6E}" destId="{E93E8BF8-1CA6-4722-9C78-6AB10108B507}" srcOrd="0" destOrd="0" presId="urn:microsoft.com/office/officeart/2008/layout/AscendingPictureAccentProcess"/>
    <dgm:cxn modelId="{FB3103AD-8340-47F5-85DE-DB8FF48A52E0}" srcId="{1B2BC738-3E51-45F3-93B1-D4F96C8F7B6E}" destId="{6275AD8F-3B93-4CB2-BD2F-F5271194BE9B}" srcOrd="0" destOrd="0" parTransId="{186102E2-8340-41A4-B1F6-EB363983D5A7}" sibTransId="{E89CA07F-5A50-4508-887F-B6062029DCBC}"/>
    <dgm:cxn modelId="{B3D25257-DB93-4F26-871A-E175B826B07F}" type="presOf" srcId="{E89CA07F-5A50-4508-887F-B6062029DCBC}" destId="{0410E5E1-020E-4C11-8A78-6CEFC2B6D618}" srcOrd="0" destOrd="0" presId="urn:microsoft.com/office/officeart/2008/layout/AscendingPictureAccentProcess"/>
    <dgm:cxn modelId="{7408EE48-51D8-4244-8728-12E7BDE8500A}" type="presOf" srcId="{AB00B852-3EFC-4A37-AFCE-912CF346F8A2}" destId="{C6125153-74F1-4BBF-918F-C2735915AC7E}" srcOrd="0" destOrd="0" presId="urn:microsoft.com/office/officeart/2008/layout/AscendingPictureAccentProcess"/>
    <dgm:cxn modelId="{FF728027-789A-4C42-AE62-F3940F9BA0ED}" type="presOf" srcId="{6275AD8F-3B93-4CB2-BD2F-F5271194BE9B}" destId="{ECC20CAB-1D4C-41BD-A7C6-8340F093AD82}" srcOrd="0" destOrd="0" presId="urn:microsoft.com/office/officeart/2008/layout/AscendingPictureAccentProcess"/>
    <dgm:cxn modelId="{9EC23341-08D5-4284-8146-5A42FB3629F0}" srcId="{1B2BC738-3E51-45F3-93B1-D4F96C8F7B6E}" destId="{AB00B852-3EFC-4A37-AFCE-912CF346F8A2}" srcOrd="1" destOrd="0" parTransId="{5EB1D021-DFFD-4663-A5CE-262829A475BE}" sibTransId="{43A2E779-86B1-4C91-B651-5FC5918E71B4}"/>
    <dgm:cxn modelId="{976B88D9-747E-42E2-B1EB-B52136953721}" type="presParOf" srcId="{E93E8BF8-1CA6-4722-9C78-6AB10108B507}" destId="{1EDEB9D9-80EE-44A4-917F-24F6F6E519D5}" srcOrd="0" destOrd="0" presId="urn:microsoft.com/office/officeart/2008/layout/AscendingPictureAccentProcess"/>
    <dgm:cxn modelId="{9E34C116-53B1-431B-9D6B-BF56220B6659}" type="presParOf" srcId="{E93E8BF8-1CA6-4722-9C78-6AB10108B507}" destId="{FE1ECAE3-AE36-4235-B58B-F72AC5A132E8}" srcOrd="1" destOrd="0" presId="urn:microsoft.com/office/officeart/2008/layout/AscendingPictureAccentProcess"/>
    <dgm:cxn modelId="{B833C125-ED28-4B22-AC5D-97683D739501}" type="presParOf" srcId="{E93E8BF8-1CA6-4722-9C78-6AB10108B507}" destId="{3F363AAC-EA3C-4CF0-A711-897E1A1FEA2B}" srcOrd="2" destOrd="0" presId="urn:microsoft.com/office/officeart/2008/layout/AscendingPictureAccentProcess"/>
    <dgm:cxn modelId="{65D6C215-CEB3-45C4-97E5-8C9513B7C107}" type="presParOf" srcId="{E93E8BF8-1CA6-4722-9C78-6AB10108B507}" destId="{2604A587-904B-4AA3-9B3C-EC17E0E27B93}" srcOrd="3" destOrd="0" presId="urn:microsoft.com/office/officeart/2008/layout/AscendingPictureAccentProcess"/>
    <dgm:cxn modelId="{F9DDDEA8-3853-401E-8F53-6D4DD0626FBA}" type="presParOf" srcId="{E93E8BF8-1CA6-4722-9C78-6AB10108B507}" destId="{53F98369-3E18-415C-870A-6A8FF9A08CB7}" srcOrd="4" destOrd="0" presId="urn:microsoft.com/office/officeart/2008/layout/AscendingPictureAccentProcess"/>
    <dgm:cxn modelId="{E8A8864E-137E-4A55-B15F-22A12BD21775}" type="presParOf" srcId="{E93E8BF8-1CA6-4722-9C78-6AB10108B507}" destId="{92A55A53-48DF-4C8F-9290-341F8A3D7C5B}" srcOrd="5" destOrd="0" presId="urn:microsoft.com/office/officeart/2008/layout/AscendingPictureAccentProcess"/>
    <dgm:cxn modelId="{1644F136-5360-44B8-BB81-763A8975B4F8}" type="presParOf" srcId="{E93E8BF8-1CA6-4722-9C78-6AB10108B507}" destId="{E5CD7679-36BA-4AB6-A3A3-2C31B2506351}" srcOrd="6" destOrd="0" presId="urn:microsoft.com/office/officeart/2008/layout/AscendingPictureAccentProcess"/>
    <dgm:cxn modelId="{382CC388-4DB9-4BAA-B2EA-FCD53A1AB0D9}" type="presParOf" srcId="{E93E8BF8-1CA6-4722-9C78-6AB10108B507}" destId="{C605465D-B9D5-470B-9185-6DF7C6337190}" srcOrd="7" destOrd="0" presId="urn:microsoft.com/office/officeart/2008/layout/AscendingPictureAccentProcess"/>
    <dgm:cxn modelId="{3A89C5FC-6321-4699-A3E7-3C6C9A7820BB}" type="presParOf" srcId="{E93E8BF8-1CA6-4722-9C78-6AB10108B507}" destId="{0ADA8832-F4D3-4915-9905-F38B5718D311}" srcOrd="8" destOrd="0" presId="urn:microsoft.com/office/officeart/2008/layout/AscendingPictureAccentProcess"/>
    <dgm:cxn modelId="{4324432D-5FA5-4B5E-A158-2358EB1F7A0B}" type="presParOf" srcId="{E93E8BF8-1CA6-4722-9C78-6AB10108B507}" destId="{DFE2EC4D-473D-45D2-AE96-04E4D890D293}" srcOrd="9" destOrd="0" presId="urn:microsoft.com/office/officeart/2008/layout/AscendingPictureAccentProcess"/>
    <dgm:cxn modelId="{7306F208-60DA-4B97-BA59-1803E1813DBA}" type="presParOf" srcId="{E93E8BF8-1CA6-4722-9C78-6AB10108B507}" destId="{ECC20CAB-1D4C-41BD-A7C6-8340F093AD82}" srcOrd="10" destOrd="0" presId="urn:microsoft.com/office/officeart/2008/layout/AscendingPictureAccentProcess"/>
    <dgm:cxn modelId="{F0CB4710-762A-478A-BED8-80CA6EEB0FB3}" type="presParOf" srcId="{E93E8BF8-1CA6-4722-9C78-6AB10108B507}" destId="{1FE06348-A12A-48FD-B441-C056D042C99C}" srcOrd="11" destOrd="0" presId="urn:microsoft.com/office/officeart/2008/layout/AscendingPictureAccentProcess"/>
    <dgm:cxn modelId="{987D9CE0-C769-4F10-BA18-07774B4F4D32}" type="presParOf" srcId="{1FE06348-A12A-48FD-B441-C056D042C99C}" destId="{0410E5E1-020E-4C11-8A78-6CEFC2B6D618}" srcOrd="0" destOrd="0" presId="urn:microsoft.com/office/officeart/2008/layout/AscendingPictureAccentProcess"/>
    <dgm:cxn modelId="{90F87C11-437D-4F1F-B43D-4E69D1B86F38}" type="presParOf" srcId="{E93E8BF8-1CA6-4722-9C78-6AB10108B507}" destId="{C6125153-74F1-4BBF-918F-C2735915AC7E}" srcOrd="12" destOrd="0" presId="urn:microsoft.com/office/officeart/2008/layout/AscendingPictureAccentProcess"/>
    <dgm:cxn modelId="{3D38772E-78ED-4D7F-9197-34E9A203084B}" type="presParOf" srcId="{E93E8BF8-1CA6-4722-9C78-6AB10108B507}" destId="{EA95C077-1410-4275-A847-B33E5E48EC25}" srcOrd="13" destOrd="0" presId="urn:microsoft.com/office/officeart/2008/layout/AscendingPictureAccentProcess"/>
    <dgm:cxn modelId="{76A7139F-5A3F-4949-B314-DB7B947F7AD6}" type="presParOf" srcId="{EA95C077-1410-4275-A847-B33E5E48EC25}" destId="{574F2C4C-0FAC-4153-ADED-0205BC0B643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11787-FF09-45C3-BC78-FF41F4C98E59}">
      <dsp:nvSpPr>
        <dsp:cNvPr id="0" name=""/>
        <dsp:cNvSpPr/>
      </dsp:nvSpPr>
      <dsp:spPr>
        <a:xfrm>
          <a:off x="1391553" y="96"/>
          <a:ext cx="5812662" cy="52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1391553" y="96"/>
        <a:ext cx="5812662" cy="528423"/>
      </dsp:txXfrm>
    </dsp:sp>
    <dsp:sp modelId="{10D91AEC-BC0A-4FC1-B7FC-EAAC7AFC17F1}">
      <dsp:nvSpPr>
        <dsp:cNvPr id="0" name=""/>
        <dsp:cNvSpPr/>
      </dsp:nvSpPr>
      <dsp:spPr>
        <a:xfrm>
          <a:off x="1391553" y="528520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94D7A-4B43-4F00-BE55-1B18184D05DF}">
      <dsp:nvSpPr>
        <dsp:cNvPr id="0" name=""/>
        <dsp:cNvSpPr/>
      </dsp:nvSpPr>
      <dsp:spPr>
        <a:xfrm>
          <a:off x="2208555" y="528520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223238"/>
            <a:satOff val="1345"/>
            <a:lumOff val="108"/>
            <a:alphaOff val="0"/>
          </a:schemeClr>
        </a:solidFill>
        <a:ln w="25400" cap="flat" cmpd="sng" algn="ctr">
          <a:solidFill>
            <a:schemeClr val="accent4">
              <a:hueOff val="-223238"/>
              <a:satOff val="1345"/>
              <a:lumOff val="1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8AC5B-85C7-4548-AD80-9E004584EBD8}">
      <dsp:nvSpPr>
        <dsp:cNvPr id="0" name=""/>
        <dsp:cNvSpPr/>
      </dsp:nvSpPr>
      <dsp:spPr>
        <a:xfrm>
          <a:off x="3026203" y="528520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446477"/>
            <a:satOff val="2690"/>
            <a:lumOff val="216"/>
            <a:alphaOff val="0"/>
          </a:schemeClr>
        </a:solidFill>
        <a:ln w="25400" cap="flat" cmpd="sng" algn="ctr">
          <a:solidFill>
            <a:schemeClr val="accent4">
              <a:hueOff val="-446477"/>
              <a:satOff val="2690"/>
              <a:lumOff val="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112AF-3F00-4E16-8C08-573A82F49CA4}">
      <dsp:nvSpPr>
        <dsp:cNvPr id="0" name=""/>
        <dsp:cNvSpPr/>
      </dsp:nvSpPr>
      <dsp:spPr>
        <a:xfrm>
          <a:off x="3843205" y="528520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669715"/>
            <a:satOff val="4035"/>
            <a:lumOff val="323"/>
            <a:alphaOff val="0"/>
          </a:schemeClr>
        </a:solidFill>
        <a:ln w="25400" cap="flat" cmpd="sng" algn="ctr">
          <a:solidFill>
            <a:schemeClr val="accent4">
              <a:hueOff val="-669715"/>
              <a:satOff val="4035"/>
              <a:lumOff val="3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D51B7-1656-4ECD-8FD5-4DB13728F960}">
      <dsp:nvSpPr>
        <dsp:cNvPr id="0" name=""/>
        <dsp:cNvSpPr/>
      </dsp:nvSpPr>
      <dsp:spPr>
        <a:xfrm>
          <a:off x="4660853" y="528520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B4673-4597-4AAB-923B-0EC0237955DA}">
      <dsp:nvSpPr>
        <dsp:cNvPr id="0" name=""/>
        <dsp:cNvSpPr/>
      </dsp:nvSpPr>
      <dsp:spPr>
        <a:xfrm>
          <a:off x="5477855" y="528520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16204-6626-43D0-9357-88065FDE2AA9}">
      <dsp:nvSpPr>
        <dsp:cNvPr id="0" name=""/>
        <dsp:cNvSpPr/>
      </dsp:nvSpPr>
      <dsp:spPr>
        <a:xfrm>
          <a:off x="6264695" y="504053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1339431"/>
            <a:satOff val="8070"/>
            <a:lumOff val="647"/>
            <a:alphaOff val="0"/>
          </a:schemeClr>
        </a:solidFill>
        <a:ln w="25400" cap="flat" cmpd="sng" algn="ctr">
          <a:solidFill>
            <a:schemeClr val="accent4">
              <a:hueOff val="-1339431"/>
              <a:satOff val="8070"/>
              <a:lumOff val="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E4C35-E111-4196-95E9-6FE1D912E60D}">
      <dsp:nvSpPr>
        <dsp:cNvPr id="0" name=""/>
        <dsp:cNvSpPr/>
      </dsp:nvSpPr>
      <dsp:spPr>
        <a:xfrm>
          <a:off x="1391553" y="636162"/>
          <a:ext cx="5888226" cy="86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/>
            <a:t>Устав поселения</a:t>
          </a:r>
        </a:p>
      </dsp:txBody>
      <dsp:txXfrm>
        <a:off x="1391553" y="636162"/>
        <a:ext cx="5888226" cy="861135"/>
      </dsp:txXfrm>
    </dsp:sp>
    <dsp:sp modelId="{F3C1E6FF-D6E6-429F-81BA-3C5AD1B39CB3}">
      <dsp:nvSpPr>
        <dsp:cNvPr id="0" name=""/>
        <dsp:cNvSpPr/>
      </dsp:nvSpPr>
      <dsp:spPr>
        <a:xfrm>
          <a:off x="1391553" y="1675701"/>
          <a:ext cx="5812662" cy="52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1391553" y="1675701"/>
        <a:ext cx="5812662" cy="528423"/>
      </dsp:txXfrm>
    </dsp:sp>
    <dsp:sp modelId="{3887F196-CEC6-474F-BCD7-B8070EE9F993}">
      <dsp:nvSpPr>
        <dsp:cNvPr id="0" name=""/>
        <dsp:cNvSpPr/>
      </dsp:nvSpPr>
      <dsp:spPr>
        <a:xfrm>
          <a:off x="1391553" y="2204124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1562669"/>
            <a:satOff val="9415"/>
            <a:lumOff val="755"/>
            <a:alphaOff val="0"/>
          </a:schemeClr>
        </a:solidFill>
        <a:ln w="25400" cap="flat" cmpd="sng" algn="ctr">
          <a:solidFill>
            <a:schemeClr val="accent4">
              <a:hueOff val="-1562669"/>
              <a:satOff val="9415"/>
              <a:lumOff val="7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93576-086F-416B-90FC-94A18BDE1040}">
      <dsp:nvSpPr>
        <dsp:cNvPr id="0" name=""/>
        <dsp:cNvSpPr/>
      </dsp:nvSpPr>
      <dsp:spPr>
        <a:xfrm>
          <a:off x="2208555" y="2204124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99852-518E-46DA-BEA8-F647AB398E8F}">
      <dsp:nvSpPr>
        <dsp:cNvPr id="0" name=""/>
        <dsp:cNvSpPr/>
      </dsp:nvSpPr>
      <dsp:spPr>
        <a:xfrm>
          <a:off x="3026203" y="2204124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2009146"/>
            <a:satOff val="12105"/>
            <a:lumOff val="970"/>
            <a:alphaOff val="0"/>
          </a:schemeClr>
        </a:solidFill>
        <a:ln w="25400" cap="flat" cmpd="sng" algn="ctr">
          <a:solidFill>
            <a:schemeClr val="accent4">
              <a:hueOff val="-2009146"/>
              <a:satOff val="12105"/>
              <a:lumOff val="9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7C0EA-8564-4BFF-9AE5-C2281D816F61}">
      <dsp:nvSpPr>
        <dsp:cNvPr id="0" name=""/>
        <dsp:cNvSpPr/>
      </dsp:nvSpPr>
      <dsp:spPr>
        <a:xfrm>
          <a:off x="3843205" y="2204124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A7B8A-45E2-449B-9966-3E7B5D5BCEDA}">
      <dsp:nvSpPr>
        <dsp:cNvPr id="0" name=""/>
        <dsp:cNvSpPr/>
      </dsp:nvSpPr>
      <dsp:spPr>
        <a:xfrm>
          <a:off x="4660853" y="2204124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2455623"/>
            <a:satOff val="14794"/>
            <a:lumOff val="1186"/>
            <a:alphaOff val="0"/>
          </a:schemeClr>
        </a:solidFill>
        <a:ln w="25400" cap="flat" cmpd="sng" algn="ctr">
          <a:solidFill>
            <a:schemeClr val="accent4">
              <a:hueOff val="-2455623"/>
              <a:satOff val="14794"/>
              <a:lumOff val="11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BDEA0-D2F6-4575-B8D5-FB48FE7E04D6}">
      <dsp:nvSpPr>
        <dsp:cNvPr id="0" name=""/>
        <dsp:cNvSpPr/>
      </dsp:nvSpPr>
      <dsp:spPr>
        <a:xfrm>
          <a:off x="5477855" y="2204124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65BE3-B3E1-4CCB-8125-2471CE368B76}">
      <dsp:nvSpPr>
        <dsp:cNvPr id="0" name=""/>
        <dsp:cNvSpPr/>
      </dsp:nvSpPr>
      <dsp:spPr>
        <a:xfrm>
          <a:off x="6295503" y="2204124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2902100"/>
            <a:satOff val="17484"/>
            <a:lumOff val="1401"/>
            <a:alphaOff val="0"/>
          </a:schemeClr>
        </a:solidFill>
        <a:ln w="25400" cap="flat" cmpd="sng" algn="ctr">
          <a:solidFill>
            <a:schemeClr val="accent4">
              <a:hueOff val="-2902100"/>
              <a:satOff val="17484"/>
              <a:lumOff val="14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4BFC8-5DA9-4879-BB77-972B40FEA5DA}">
      <dsp:nvSpPr>
        <dsp:cNvPr id="0" name=""/>
        <dsp:cNvSpPr/>
      </dsp:nvSpPr>
      <dsp:spPr>
        <a:xfrm>
          <a:off x="1391553" y="2311766"/>
          <a:ext cx="5888226" cy="86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/>
            <a:t>Устав городского округа</a:t>
          </a:r>
        </a:p>
      </dsp:txBody>
      <dsp:txXfrm>
        <a:off x="1391553" y="2311766"/>
        <a:ext cx="5888226" cy="861135"/>
      </dsp:txXfrm>
    </dsp:sp>
    <dsp:sp modelId="{92A32050-C63A-44A5-9D22-3EE22952AD80}">
      <dsp:nvSpPr>
        <dsp:cNvPr id="0" name=""/>
        <dsp:cNvSpPr/>
      </dsp:nvSpPr>
      <dsp:spPr>
        <a:xfrm>
          <a:off x="1391553" y="3351305"/>
          <a:ext cx="5812662" cy="528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1391553" y="3351305"/>
        <a:ext cx="5812662" cy="528423"/>
      </dsp:txXfrm>
    </dsp:sp>
    <dsp:sp modelId="{FCDBE524-BF20-4FA2-A0AD-9904C1D32793}">
      <dsp:nvSpPr>
        <dsp:cNvPr id="0" name=""/>
        <dsp:cNvSpPr/>
      </dsp:nvSpPr>
      <dsp:spPr>
        <a:xfrm>
          <a:off x="1391553" y="3879729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3125339"/>
            <a:satOff val="18829"/>
            <a:lumOff val="1509"/>
            <a:alphaOff val="0"/>
          </a:schemeClr>
        </a:solidFill>
        <a:ln w="25400" cap="flat" cmpd="sng" algn="ctr">
          <a:solidFill>
            <a:schemeClr val="accent4">
              <a:hueOff val="-3125339"/>
              <a:satOff val="18829"/>
              <a:lumOff val="15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66CF3-F4CD-4C76-B866-251E92E759A7}">
      <dsp:nvSpPr>
        <dsp:cNvPr id="0" name=""/>
        <dsp:cNvSpPr/>
      </dsp:nvSpPr>
      <dsp:spPr>
        <a:xfrm>
          <a:off x="2208555" y="3879729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96AD1-6E7C-4CAF-88B4-5313912CBCEF}">
      <dsp:nvSpPr>
        <dsp:cNvPr id="0" name=""/>
        <dsp:cNvSpPr/>
      </dsp:nvSpPr>
      <dsp:spPr>
        <a:xfrm>
          <a:off x="3026203" y="3879729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CDBBC-03CF-447B-BBC2-4C1A3C9B5858}">
      <dsp:nvSpPr>
        <dsp:cNvPr id="0" name=""/>
        <dsp:cNvSpPr/>
      </dsp:nvSpPr>
      <dsp:spPr>
        <a:xfrm>
          <a:off x="3843205" y="3879729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3795054"/>
            <a:satOff val="22864"/>
            <a:lumOff val="1833"/>
            <a:alphaOff val="0"/>
          </a:schemeClr>
        </a:solidFill>
        <a:ln w="25400" cap="flat" cmpd="sng" algn="ctr">
          <a:solidFill>
            <a:schemeClr val="accent4">
              <a:hueOff val="-3795054"/>
              <a:satOff val="22864"/>
              <a:lumOff val="18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D3D90-BA9B-4406-BE11-D19661CCD8DA}">
      <dsp:nvSpPr>
        <dsp:cNvPr id="0" name=""/>
        <dsp:cNvSpPr/>
      </dsp:nvSpPr>
      <dsp:spPr>
        <a:xfrm>
          <a:off x="4660853" y="3879729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4018293"/>
            <a:satOff val="24209"/>
            <a:lumOff val="1940"/>
            <a:alphaOff val="0"/>
          </a:schemeClr>
        </a:solidFill>
        <a:ln w="25400" cap="flat" cmpd="sng" algn="ctr">
          <a:solidFill>
            <a:schemeClr val="accent4">
              <a:hueOff val="-4018293"/>
              <a:satOff val="24209"/>
              <a:lumOff val="19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5E28F-E52E-480B-A846-8FD6EBD39CB9}">
      <dsp:nvSpPr>
        <dsp:cNvPr id="0" name=""/>
        <dsp:cNvSpPr/>
      </dsp:nvSpPr>
      <dsp:spPr>
        <a:xfrm>
          <a:off x="5477855" y="3879729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4241531"/>
            <a:satOff val="25554"/>
            <a:lumOff val="2048"/>
            <a:alphaOff val="0"/>
          </a:schemeClr>
        </a:solidFill>
        <a:ln w="25400" cap="flat" cmpd="sng" algn="ctr">
          <a:solidFill>
            <a:schemeClr val="accent4">
              <a:hueOff val="-4241531"/>
              <a:satOff val="25554"/>
              <a:lumOff val="20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012B9-AFB3-4803-8E50-9F583AB678A7}">
      <dsp:nvSpPr>
        <dsp:cNvPr id="0" name=""/>
        <dsp:cNvSpPr/>
      </dsp:nvSpPr>
      <dsp:spPr>
        <a:xfrm>
          <a:off x="6295503" y="3879729"/>
          <a:ext cx="1360162" cy="1076418"/>
        </a:xfrm>
        <a:prstGeom prst="chevron">
          <a:avLst>
            <a:gd name="adj" fmla="val 7061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7DFC1-390A-4C4D-B9D0-DFC5E24AEECB}">
      <dsp:nvSpPr>
        <dsp:cNvPr id="0" name=""/>
        <dsp:cNvSpPr/>
      </dsp:nvSpPr>
      <dsp:spPr>
        <a:xfrm>
          <a:off x="1391553" y="3987371"/>
          <a:ext cx="5888226" cy="8611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/>
            <a:t>Устав внутригородского района</a:t>
          </a:r>
        </a:p>
      </dsp:txBody>
      <dsp:txXfrm>
        <a:off x="1391553" y="3987371"/>
        <a:ext cx="5888226" cy="861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3DD00-91C4-4A26-B179-2FB4F7786ED1}">
      <dsp:nvSpPr>
        <dsp:cNvPr id="0" name=""/>
        <dsp:cNvSpPr/>
      </dsp:nvSpPr>
      <dsp:spPr>
        <a:xfrm>
          <a:off x="27940" y="350008"/>
          <a:ext cx="3934820" cy="18100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Официальные СМИ</a:t>
          </a:r>
        </a:p>
      </dsp:txBody>
      <dsp:txXfrm>
        <a:off x="604181" y="615083"/>
        <a:ext cx="2782338" cy="1279894"/>
      </dsp:txXfrm>
    </dsp:sp>
    <dsp:sp modelId="{0921BABD-1118-4B3E-9510-9E81EC811209}">
      <dsp:nvSpPr>
        <dsp:cNvPr id="0" name=""/>
        <dsp:cNvSpPr/>
      </dsp:nvSpPr>
      <dsp:spPr>
        <a:xfrm>
          <a:off x="1442508" y="2307211"/>
          <a:ext cx="1049826" cy="1049826"/>
        </a:xfrm>
        <a:prstGeom prst="mathPlus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57150"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1581662" y="2708664"/>
        <a:ext cx="771518" cy="246920"/>
      </dsp:txXfrm>
    </dsp:sp>
    <dsp:sp modelId="{D4DF2063-B8F1-4753-8A33-063C596F81EE}">
      <dsp:nvSpPr>
        <dsp:cNvPr id="0" name=""/>
        <dsp:cNvSpPr/>
      </dsp:nvSpPr>
      <dsp:spPr>
        <a:xfrm>
          <a:off x="11" y="3504013"/>
          <a:ext cx="3934820" cy="1810044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Неофициальные СМИ</a:t>
          </a:r>
        </a:p>
      </dsp:txBody>
      <dsp:txXfrm>
        <a:off x="576252" y="3769088"/>
        <a:ext cx="2782338" cy="1279894"/>
      </dsp:txXfrm>
    </dsp:sp>
    <dsp:sp modelId="{E29AEBC4-E2C6-478D-9A46-987B345D814C}">
      <dsp:nvSpPr>
        <dsp:cNvPr id="0" name=""/>
        <dsp:cNvSpPr/>
      </dsp:nvSpPr>
      <dsp:spPr>
        <a:xfrm rot="65">
          <a:off x="3312372" y="2448285"/>
          <a:ext cx="1215264" cy="673336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3312372" y="2582950"/>
        <a:ext cx="1013263" cy="404002"/>
      </dsp:txXfrm>
    </dsp:sp>
    <dsp:sp modelId="{73046457-AC8E-4D25-9322-D507D50F5CCA}">
      <dsp:nvSpPr>
        <dsp:cNvPr id="0" name=""/>
        <dsp:cNvSpPr/>
      </dsp:nvSpPr>
      <dsp:spPr>
        <a:xfrm>
          <a:off x="5020858" y="1022079"/>
          <a:ext cx="3620089" cy="3620089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38100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MAX </a:t>
          </a:r>
          <a:r>
            <a:rPr lang="ru-RU" sz="6500" kern="1200" dirty="0"/>
            <a:t>балл</a:t>
          </a:r>
        </a:p>
      </dsp:txBody>
      <dsp:txXfrm>
        <a:off x="5551008" y="1552229"/>
        <a:ext cx="2559789" cy="2559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EB9D9-80EE-44A4-917F-24F6F6E519D5}">
      <dsp:nvSpPr>
        <dsp:cNvPr id="0" name=""/>
        <dsp:cNvSpPr/>
      </dsp:nvSpPr>
      <dsp:spPr>
        <a:xfrm>
          <a:off x="2430769" y="2930737"/>
          <a:ext cx="165102" cy="16510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1ECAE3-AE36-4235-B58B-F72AC5A132E8}">
      <dsp:nvSpPr>
        <dsp:cNvPr id="0" name=""/>
        <dsp:cNvSpPr/>
      </dsp:nvSpPr>
      <dsp:spPr>
        <a:xfrm>
          <a:off x="2286140" y="3162513"/>
          <a:ext cx="165102" cy="16510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72287"/>
                <a:satOff val="-1512"/>
                <a:lumOff val="841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72287"/>
                <a:satOff val="-1512"/>
                <a:lumOff val="841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72287"/>
                <a:satOff val="-1512"/>
                <a:lumOff val="841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72287"/>
              <a:satOff val="-1512"/>
              <a:lumOff val="84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363AAC-EA3C-4CF0-A711-897E1A1FEA2B}">
      <dsp:nvSpPr>
        <dsp:cNvPr id="0" name=""/>
        <dsp:cNvSpPr/>
      </dsp:nvSpPr>
      <dsp:spPr>
        <a:xfrm>
          <a:off x="2113773" y="3363181"/>
          <a:ext cx="165102" cy="16510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04A587-904B-4AA3-9B3C-EC17E0E27B93}">
      <dsp:nvSpPr>
        <dsp:cNvPr id="0" name=""/>
        <dsp:cNvSpPr/>
      </dsp:nvSpPr>
      <dsp:spPr>
        <a:xfrm>
          <a:off x="2319821" y="598079"/>
          <a:ext cx="165102" cy="16510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16862"/>
                <a:satOff val="-4536"/>
                <a:lumOff val="25238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16862"/>
                <a:satOff val="-4536"/>
                <a:lumOff val="25238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16862"/>
                <a:satOff val="-4536"/>
                <a:lumOff val="2523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216862"/>
              <a:satOff val="-4536"/>
              <a:lumOff val="2523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F98369-3E18-415C-870A-6A8FF9A08CB7}">
      <dsp:nvSpPr>
        <dsp:cNvPr id="0" name=""/>
        <dsp:cNvSpPr/>
      </dsp:nvSpPr>
      <dsp:spPr>
        <a:xfrm>
          <a:off x="2540397" y="466637"/>
          <a:ext cx="165102" cy="16510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A55A53-48DF-4C8F-9290-341F8A3D7C5B}">
      <dsp:nvSpPr>
        <dsp:cNvPr id="0" name=""/>
        <dsp:cNvSpPr/>
      </dsp:nvSpPr>
      <dsp:spPr>
        <a:xfrm>
          <a:off x="2760313" y="335195"/>
          <a:ext cx="165102" cy="16510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361437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7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7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361437"/>
              <a:satOff val="-7560"/>
              <a:lumOff val="4206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CD7679-36BA-4AB6-A3A3-2C31B2506351}">
      <dsp:nvSpPr>
        <dsp:cNvPr id="0" name=""/>
        <dsp:cNvSpPr/>
      </dsp:nvSpPr>
      <dsp:spPr>
        <a:xfrm>
          <a:off x="2980229" y="466637"/>
          <a:ext cx="165102" cy="16510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89150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50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50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289150"/>
              <a:satOff val="-6048"/>
              <a:lumOff val="3365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05465D-B9D5-470B-9185-6DF7C6337190}">
      <dsp:nvSpPr>
        <dsp:cNvPr id="0" name=""/>
        <dsp:cNvSpPr/>
      </dsp:nvSpPr>
      <dsp:spPr>
        <a:xfrm>
          <a:off x="3200805" y="598079"/>
          <a:ext cx="165102" cy="16510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216862"/>
                <a:satOff val="-4536"/>
                <a:lumOff val="25238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16862"/>
                <a:satOff val="-4536"/>
                <a:lumOff val="25238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16862"/>
                <a:satOff val="-4536"/>
                <a:lumOff val="2523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216862"/>
              <a:satOff val="-4536"/>
              <a:lumOff val="2523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DA8832-F4D3-4915-9905-F38B5718D311}">
      <dsp:nvSpPr>
        <dsp:cNvPr id="0" name=""/>
        <dsp:cNvSpPr/>
      </dsp:nvSpPr>
      <dsp:spPr>
        <a:xfrm>
          <a:off x="2760313" y="612538"/>
          <a:ext cx="165102" cy="16510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144575"/>
              <a:satOff val="-3024"/>
              <a:lumOff val="168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FE2EC4D-473D-45D2-AE96-04E4D890D293}">
      <dsp:nvSpPr>
        <dsp:cNvPr id="0" name=""/>
        <dsp:cNvSpPr/>
      </dsp:nvSpPr>
      <dsp:spPr>
        <a:xfrm>
          <a:off x="2760313" y="889881"/>
          <a:ext cx="165102" cy="165102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72287"/>
                <a:satOff val="-1512"/>
                <a:lumOff val="841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72287"/>
                <a:satOff val="-1512"/>
                <a:lumOff val="841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72287"/>
                <a:satOff val="-1512"/>
                <a:lumOff val="841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50000"/>
              <a:hueOff val="72287"/>
              <a:satOff val="-1512"/>
              <a:lumOff val="84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C20CAB-1D4C-41BD-A7C6-8340F093AD82}">
      <dsp:nvSpPr>
        <dsp:cNvPr id="0" name=""/>
        <dsp:cNvSpPr/>
      </dsp:nvSpPr>
      <dsp:spPr>
        <a:xfrm>
          <a:off x="1439761" y="4006320"/>
          <a:ext cx="3560922" cy="955145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53729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Полное наименование государственной программы</a:t>
          </a:r>
        </a:p>
      </dsp:txBody>
      <dsp:txXfrm>
        <a:off x="1486387" y="4052946"/>
        <a:ext cx="3467670" cy="861893"/>
      </dsp:txXfrm>
    </dsp:sp>
    <dsp:sp modelId="{0410E5E1-020E-4C11-8A78-6CEFC2B6D618}">
      <dsp:nvSpPr>
        <dsp:cNvPr id="0" name=""/>
        <dsp:cNvSpPr/>
      </dsp:nvSpPr>
      <dsp:spPr>
        <a:xfrm>
          <a:off x="429731" y="3030375"/>
          <a:ext cx="1651021" cy="165091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6125153-74F1-4BBF-918F-C2735915AC7E}">
      <dsp:nvSpPr>
        <dsp:cNvPr id="0" name=""/>
        <dsp:cNvSpPr/>
      </dsp:nvSpPr>
      <dsp:spPr>
        <a:xfrm>
          <a:off x="2944832" y="2115569"/>
          <a:ext cx="3560922" cy="955145"/>
        </a:xfrm>
        <a:prstGeom prst="round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53729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Полное наименование общественного проекта</a:t>
          </a:r>
        </a:p>
      </dsp:txBody>
      <dsp:txXfrm>
        <a:off x="2991458" y="2162195"/>
        <a:ext cx="3467670" cy="861893"/>
      </dsp:txXfrm>
    </dsp:sp>
    <dsp:sp modelId="{574F2C4C-0FAC-4153-ADED-0205BC0B643F}">
      <dsp:nvSpPr>
        <dsp:cNvPr id="0" name=""/>
        <dsp:cNvSpPr/>
      </dsp:nvSpPr>
      <dsp:spPr>
        <a:xfrm>
          <a:off x="1934802" y="1162146"/>
          <a:ext cx="1651021" cy="165091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>
          <a:glow rad="139700">
            <a:schemeClr val="accent1">
              <a:satMod val="175000"/>
              <a:alpha val="40000"/>
            </a:schemeClr>
          </a:glow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3A917-3CAF-4FB8-B88C-5547AEF24D6B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A1955-54C1-4DD5-8C9C-41EA73887C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22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9F888-190B-4A4B-B67D-C1B8D0CE389F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D60D3-3068-48F6-9EEE-915F2E8337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9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4.png"/><Relationship Id="rId5" Type="http://schemas.openxmlformats.org/officeDocument/2006/relationships/image" Target="../media/image33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microsoft.com/office/2007/relationships/hdphoto" Target="../media/hdphoto16.wdp"/><Relationship Id="rId4" Type="http://schemas.microsoft.com/office/2007/relationships/hdphoto" Target="../media/hdphoto14.wdp"/><Relationship Id="rId9" Type="http://schemas.openxmlformats.org/officeDocument/2006/relationships/image" Target="../media/image54.png"/><Relationship Id="rId1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26.wdp"/><Relationship Id="rId3" Type="http://schemas.microsoft.com/office/2007/relationships/hdphoto" Target="../media/hdphoto21.wdp"/><Relationship Id="rId7" Type="http://schemas.microsoft.com/office/2007/relationships/hdphoto" Target="../media/hdphoto23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24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8.wdp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microsoft.com/office/2007/relationships/hdphoto" Target="../media/hdphoto31.wdp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147642" y="156323"/>
            <a:ext cx="39231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D0733"/>
                </a:solidFill>
                <a:latin typeface="Times New Roman" pitchFamily="18" charset="0"/>
                <a:cs typeface="Times New Roman" pitchFamily="18" charset="0"/>
              </a:rPr>
              <a:t>Губернаторский проект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07504" y="1357387"/>
            <a:ext cx="496855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dirty="0">
                <a:latin typeface="Times New Roman" pitchFamily="18" charset="0"/>
                <a:cs typeface="Times New Roman" pitchFamily="18" charset="0"/>
              </a:rPr>
              <a:t>Государственная программа Самарской области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dirty="0">
                <a:latin typeface="Times New Roman" pitchFamily="18" charset="0"/>
                <a:cs typeface="Times New Roman" pitchFamily="18" charset="0"/>
              </a:rPr>
              <a:t>«Поддержка инициатив населения муниципальных образований Самарской области» на 2017-2025 гг.</a:t>
            </a:r>
          </a:p>
        </p:txBody>
      </p:sp>
      <p:pic>
        <p:nvPicPr>
          <p:cNvPr id="6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81" y="860147"/>
            <a:ext cx="2231231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885333" y="4946689"/>
            <a:ext cx="39231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Гробер Ева Михайловна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379610" y="454961"/>
            <a:ext cx="283455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dirty="0">
                <a:latin typeface="Times New Roman" pitchFamily="18" charset="0"/>
                <a:cs typeface="Times New Roman" pitchFamily="18" charset="0"/>
              </a:rPr>
              <a:t>Департамент внутренней политики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dirty="0">
                <a:latin typeface="Times New Roman" pitchFamily="18" charset="0"/>
                <a:cs typeface="Times New Roman" pitchFamily="18" charset="0"/>
              </a:rPr>
              <a:t>Самарской области</a:t>
            </a:r>
          </a:p>
        </p:txBody>
      </p:sp>
      <p:pic>
        <p:nvPicPr>
          <p:cNvPr id="9" name="Picture 23" descr="kozelbl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9" y="363960"/>
            <a:ext cx="6564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0"/>
          <p:cNvSpPr>
            <a:spLocks noChangeArrowheads="1"/>
          </p:cNvSpPr>
          <p:nvPr/>
        </p:nvSpPr>
        <p:spPr bwMode="auto">
          <a:xfrm>
            <a:off x="501133" y="5658057"/>
            <a:ext cx="83073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консультант управления по взаимодействию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с муниципальными образованиями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705550" y="2817452"/>
            <a:ext cx="5732900" cy="11341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ctr">
              <a:spcBef>
                <a:spcPts val="0"/>
              </a:spcBef>
              <a:buNone/>
            </a:pP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Об участии </a:t>
            </a:r>
          </a:p>
          <a:p>
            <a:pPr marL="34290" indent="0" algn="ctr">
              <a:spcBef>
                <a:spcPts val="0"/>
              </a:spcBef>
              <a:buNone/>
            </a:pP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в государственной программе</a:t>
            </a:r>
          </a:p>
        </p:txBody>
      </p:sp>
    </p:spTree>
    <p:extLst>
      <p:ext uri="{BB962C8B-B14F-4D97-AF65-F5344CB8AC3E}">
        <p14:creationId xmlns:p14="http://schemas.microsoft.com/office/powerpoint/2010/main" val="153997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67847F-9B62-42F2-9D34-444524229092}"/>
              </a:ext>
            </a:extLst>
          </p:cNvPr>
          <p:cNvSpPr txBox="1"/>
          <p:nvPr/>
        </p:nvSpPr>
        <p:spPr>
          <a:xfrm>
            <a:off x="107504" y="1700808"/>
            <a:ext cx="8928992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ОФОРМЛЕНИЕ ДОКУМЕНТОВ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9678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252" y="116632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Чек-лист по подготовке документов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/>
          <a:stretch/>
        </p:blipFill>
        <p:spPr bwMode="auto">
          <a:xfrm>
            <a:off x="1700572" y="863599"/>
            <a:ext cx="5616624" cy="5690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816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252" y="116632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Чек-лист по подготовке документов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33" y="841916"/>
            <a:ext cx="6166590" cy="5836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703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1.ozone.ru/s3/multimedia-z/61203680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3" b="96973" l="1270" r="97852">
                        <a14:foregroundMark x1="8105" y1="20313" x2="84375" y2="20215"/>
                        <a14:foregroundMark x1="30566" y1="92090" x2="30859" y2="51367"/>
                        <a14:foregroundMark x1="32129" y1="39551" x2="32324" y2="34180"/>
                        <a14:foregroundMark x1="34961" y1="32129" x2="10547" y2="64551"/>
                        <a14:foregroundMark x1="8691" y1="32910" x2="50879" y2="51660"/>
                        <a14:foregroundMark x1="26270" y1="31543" x2="8008" y2="57129"/>
                        <a14:foregroundMark x1="12109" y1="45898" x2="16895" y2="25488"/>
                        <a14:foregroundMark x1="8984" y1="19238" x2="9863" y2="49219"/>
                        <a14:foregroundMark x1="10352" y1="18457" x2="14160" y2="18945"/>
                        <a14:foregroundMark x1="11523" y1="54004" x2="10645" y2="81445"/>
                        <a14:foregroundMark x1="8398" y1="77734" x2="20898" y2="72949"/>
                        <a14:foregroundMark x1="18262" y1="59961" x2="16699" y2="77344"/>
                        <a14:foregroundMark x1="14648" y1="71484" x2="13574" y2="53906"/>
                        <a14:foregroundMark x1="13770" y1="80566" x2="24316" y2="80566"/>
                        <a14:foregroundMark x1="9961" y1="79688" x2="24121" y2="83496"/>
                        <a14:foregroundMark x1="25391" y1="87891" x2="15820" y2="85254"/>
                        <a14:foregroundMark x1="9277" y1="81738" x2="16699" y2="81934"/>
                        <a14:foregroundMark x1="24707" y1="66113" x2="23438" y2="44629"/>
                        <a14:foregroundMark x1="23438" y1="30859" x2="23730" y2="26465"/>
                        <a14:foregroundMark x1="59277" y1="15527" x2="48828" y2="9473"/>
                        <a14:foregroundMark x1="41699" y1="6445" x2="52344" y2="5859"/>
                        <a14:foregroundMark x1="32617" y1="90234" x2="29492" y2="92676"/>
                        <a14:foregroundMark x1="29492" y1="93750" x2="36523" y2="93750"/>
                        <a14:foregroundMark x1="28613" y1="94727" x2="34375" y2="94238"/>
                        <a14:foregroundMark x1="34570" y1="94629" x2="28223" y2="93945"/>
                        <a14:foregroundMark x1="21387" y1="89160" x2="26953" y2="89551"/>
                        <a14:foregroundMark x1="26563" y1="79004" x2="22070" y2="71191"/>
                        <a14:foregroundMark x1="21875" y1="90137" x2="26074" y2="90430"/>
                        <a14:foregroundMark x1="29590" y1="95020" x2="33691" y2="95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5040560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7673" y="325289"/>
            <a:ext cx="74490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ПАПКА-СКОРОСШИВАТЕЛЬ </a:t>
            </a:r>
          </a:p>
          <a:p>
            <a:pPr algn="ctr"/>
            <a:r>
              <a:rPr lang="ru-RU" sz="3200" dirty="0" smtClean="0"/>
              <a:t>с </a:t>
            </a:r>
            <a:r>
              <a:rPr lang="ru-RU" sz="3200" dirty="0"/>
              <a:t>перфорацией пластиковая формата А4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2169035"/>
            <a:ext cx="4139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Документы должны быть разложены по отдельным файлам:</a:t>
            </a:r>
          </a:p>
          <a:p>
            <a:pPr algn="ctr"/>
            <a:endParaRPr lang="ru-RU" sz="2000" dirty="0"/>
          </a:p>
          <a:p>
            <a:pPr algn="ctr"/>
            <a:r>
              <a:rPr lang="ru-RU" sz="2000" b="1" dirty="0" smtClean="0"/>
              <a:t>1 документ = 1 файл</a:t>
            </a:r>
            <a:endParaRPr lang="ru-RU" sz="2000" b="1" dirty="0"/>
          </a:p>
        </p:txBody>
      </p:sp>
      <p:pic>
        <p:nvPicPr>
          <p:cNvPr id="1028" name="Picture 4" descr="https://st3.stpulscen.ru/images/product/408/296/443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36" b="98177" l="0" r="100000">
                        <a14:foregroundMark x1="4557" y1="27865" x2="29427" y2="18229"/>
                        <a14:foregroundMark x1="14714" y1="21224" x2="27214" y2="60547"/>
                        <a14:foregroundMark x1="4557" y1="26693" x2="22266" y2="61849"/>
                        <a14:foregroundMark x1="41146" y1="14844" x2="38542" y2="49609"/>
                        <a14:foregroundMark x1="54297" y1="15625" x2="43490" y2="51302"/>
                        <a14:foregroundMark x1="27865" y1="24089" x2="31250" y2="54167"/>
                        <a14:foregroundMark x1="46615" y1="48438" x2="36849" y2="82292"/>
                        <a14:foregroundMark x1="36458" y1="50781" x2="34896" y2="86328"/>
                        <a14:foregroundMark x1="34896" y1="90625" x2="42839" y2="8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52" y="3645024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749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6878" y="395953"/>
            <a:ext cx="5110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СКРЕПЛЕНИЕ ДОКУМЕНТОВ</a:t>
            </a:r>
            <a:endParaRPr lang="ru-RU" sz="32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353024" y="980728"/>
            <a:ext cx="9198598" cy="5530106"/>
            <a:chOff x="-353024" y="980728"/>
            <a:chExt cx="9198598" cy="5530106"/>
          </a:xfrm>
        </p:grpSpPr>
        <p:pic>
          <p:nvPicPr>
            <p:cNvPr id="2054" name="Picture 6" descr="https://rchoztorg.ru/image/cache/catalog/samson/2/stepler-24-6-26-6-brauberg-standard-do-25-listov-sinij-226852-sn-rchoztorg-ru-559268585-600x6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667" b="7433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94" b="22534"/>
            <a:stretch/>
          </p:blipFill>
          <p:spPr bwMode="auto">
            <a:xfrm>
              <a:off x="503547" y="2447119"/>
              <a:ext cx="4126323" cy="2251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Умножение 3"/>
            <p:cNvSpPr/>
            <p:nvPr/>
          </p:nvSpPr>
          <p:spPr>
            <a:xfrm>
              <a:off x="-353024" y="980728"/>
              <a:ext cx="5839463" cy="5112568"/>
            </a:xfrm>
            <a:prstGeom prst="mathMultiply">
              <a:avLst>
                <a:gd name="adj1" fmla="val 4569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6" name="Picture 8" descr="https://img2.freepng.ru/20180330/dre/kisspng-paper-clip-manufacturing-plastic-clamp-paper-clip-5abde5fc8d4831.789953111522394620578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667" l="0" r="100000">
                          <a14:foregroundMark x1="21556" y1="9500" x2="20667" y2="23000"/>
                          <a14:foregroundMark x1="14333" y1="16500" x2="16556" y2="5833"/>
                          <a14:foregroundMark x1="12000" y1="28833" x2="12000" y2="32167"/>
                          <a14:foregroundMark x1="15111" y1="35000" x2="19444" y2="31833"/>
                          <a14:foregroundMark x1="75889" y1="11000" x2="78556" y2="10000"/>
                          <a14:foregroundMark x1="72556" y1="5833" x2="70333" y2="6833"/>
                          <a14:foregroundMark x1="70667" y1="7833" x2="69889" y2="10667"/>
                          <a14:foregroundMark x1="77333" y1="9333" x2="73778" y2="6667"/>
                          <a14:foregroundMark x1="73000" y1="5833" x2="72222" y2="6500"/>
                          <a14:foregroundMark x1="80889" y1="20500" x2="83667" y2="25500"/>
                          <a14:foregroundMark x1="84000" y1="26667" x2="87889" y2="32333"/>
                          <a14:foregroundMark x1="89333" y1="33833" x2="92222" y2="35333"/>
                          <a14:foregroundMark x1="94222" y1="32000" x2="91000" y2="26667"/>
                          <a14:foregroundMark x1="88000" y1="24333" x2="82222" y2="16167"/>
                          <a14:foregroundMark x1="8889" y1="42167" x2="6000" y2="46500"/>
                          <a14:foregroundMark x1="28000" y1="23167" x2="28778" y2="31167"/>
                          <a14:foregroundMark x1="74778" y1="28167" x2="77444" y2="31667"/>
                          <a14:foregroundMark x1="78667" y1="76167" x2="77333" y2="82000"/>
                          <a14:foregroundMark x1="74000" y1="83833" x2="74444" y2="86667"/>
                          <a14:foregroundMark x1="73333" y1="87833" x2="68667" y2="94167"/>
                          <a14:foregroundMark x1="82444" y1="59000" x2="85111" y2="61000"/>
                          <a14:foregroundMark x1="84667" y1="66333" x2="82000" y2="71000"/>
                          <a14:foregroundMark x1="82444" y1="70333" x2="79333" y2="74833"/>
                          <a14:foregroundMark x1="78222" y1="77667" x2="73000" y2="82500"/>
                          <a14:foregroundMark x1="38333" y1="82167" x2="41333" y2="84500"/>
                          <a14:foregroundMark x1="66111" y1="83667" x2="66111" y2="80500"/>
                          <a14:foregroundMark x1="67333" y1="85167" x2="68667" y2="86167"/>
                          <a14:foregroundMark x1="70333" y1="85167" x2="72333" y2="83833"/>
                          <a14:foregroundMark x1="60000" y1="96333" x2="61667" y2="98000"/>
                          <a14:foregroundMark x1="62667" y1="98167" x2="65333" y2="98167"/>
                          <a14:foregroundMark x1="66556" y1="98000" x2="66556" y2="98000"/>
                          <a14:foregroundMark x1="12889" y1="23000" x2="12889" y2="23000"/>
                          <a14:foregroundMark x1="76889" y1="66167" x2="75444" y2="67667"/>
                          <a14:foregroundMark x1="72000" y1="71333" x2="66222" y2="79000"/>
                          <a14:foregroundMark x1="65111" y1="81167" x2="59222" y2="91000"/>
                          <a14:foregroundMark x1="59333" y1="92667" x2="60111" y2="95833"/>
                          <a14:foregroundMark x1="59000" y1="89333" x2="58222" y2="93167"/>
                          <a14:foregroundMark x1="76667" y1="66167" x2="77667" y2="62500"/>
                          <a14:foregroundMark x1="78111" y1="61833" x2="81222" y2="58833"/>
                          <a14:foregroundMark x1="85556" y1="61167" x2="86111" y2="64167"/>
                          <a14:foregroundMark x1="42667" y1="47167" x2="42667" y2="47167"/>
                          <a14:foregroundMark x1="81778" y1="40833" x2="81778" y2="40833"/>
                          <a14:foregroundMark x1="86000" y1="49333" x2="86000" y2="49333"/>
                          <a14:foregroundMark x1="87444" y1="54167" x2="87444" y2="54167"/>
                          <a14:foregroundMark x1="85333" y1="57000" x2="85333" y2="57000"/>
                          <a14:foregroundMark x1="81778" y1="55000" x2="81778" y2="55000"/>
                          <a14:foregroundMark x1="79444" y1="51667" x2="79444" y2="51667"/>
                          <a14:foregroundMark x1="78111" y1="49000" x2="78111" y2="49000"/>
                          <a14:foregroundMark x1="76778" y1="45167" x2="76778" y2="45167"/>
                          <a14:foregroundMark x1="75778" y1="41667" x2="75778" y2="41667"/>
                          <a14:foregroundMark x1="73889" y1="38167" x2="77667" y2="47000"/>
                          <a14:foregroundMark x1="73778" y1="37500" x2="71444" y2="32167"/>
                          <a14:foregroundMark x1="81111" y1="25667" x2="78667" y2="22833"/>
                          <a14:backgroundMark x1="6667" y1="7500" x2="5222" y2="32167"/>
                          <a14:backgroundMark x1="20111" y1="40333" x2="27444" y2="44167"/>
                          <a14:backgroundMark x1="18000" y1="15500" x2="18333" y2="11000"/>
                          <a14:backgroundMark x1="30333" y1="22667" x2="31333" y2="32500"/>
                          <a14:backgroundMark x1="28111" y1="14333" x2="27222" y2="15833"/>
                          <a14:backgroundMark x1="25444" y1="5667" x2="49222" y2="7167"/>
                          <a14:backgroundMark x1="13556" y1="48000" x2="20667" y2="56167"/>
                          <a14:backgroundMark x1="31333" y1="62167" x2="30556" y2="65833"/>
                          <a14:backgroundMark x1="17667" y1="83000" x2="31333" y2="85000"/>
                          <a14:backgroundMark x1="47667" y1="86333" x2="47333" y2="91833"/>
                          <a14:backgroundMark x1="51111" y1="69833" x2="51889" y2="73667"/>
                          <a14:backgroundMark x1="56667" y1="58833" x2="64889" y2="49167"/>
                          <a14:backgroundMark x1="48444" y1="45500" x2="61556" y2="36500"/>
                          <a14:backgroundMark x1="41778" y1="54000" x2="40333" y2="58167"/>
                          <a14:backgroundMark x1="45889" y1="54167" x2="47778" y2="52833"/>
                          <a14:backgroundMark x1="51111" y1="69000" x2="54556" y2="71167"/>
                          <a14:backgroundMark x1="55111" y1="70667" x2="56444" y2="69500"/>
                          <a14:backgroundMark x1="54778" y1="72667" x2="57222" y2="68833"/>
                          <a14:backgroundMark x1="68889" y1="81167" x2="82667" y2="65000"/>
                          <a14:backgroundMark x1="74667" y1="30500" x2="83222" y2="51667"/>
                          <a14:backgroundMark x1="69778" y1="23833" x2="69556" y2="29667"/>
                          <a14:backgroundMark x1="66667" y1="44000" x2="64667" y2="48333"/>
                          <a14:backgroundMark x1="70444" y1="31167" x2="73556" y2="39333"/>
                          <a14:backgroundMark x1="77444" y1="13333" x2="83889" y2="23000"/>
                          <a14:backgroundMark x1="72444" y1="8500" x2="73556" y2="11833"/>
                          <a14:backgroundMark x1="13333" y1="65167" x2="5778" y2="78500"/>
                          <a14:backgroundMark x1="38222" y1="73500" x2="43444" y2="76667"/>
                          <a14:backgroundMark x1="45667" y1="65500" x2="49778" y2="59333"/>
                          <a14:backgroundMark x1="52111" y1="57167" x2="56111" y2="52833"/>
                          <a14:backgroundMark x1="56000" y1="51167" x2="59333" y2="47333"/>
                          <a14:backgroundMark x1="61333" y1="43833" x2="61778" y2="43500"/>
                          <a14:backgroundMark x1="66111" y1="38500" x2="65222" y2="39667"/>
                          <a14:backgroundMark x1="47667" y1="52667" x2="48778" y2="52000"/>
                          <a14:backgroundMark x1="16778" y1="29000" x2="16111" y2="30833"/>
                          <a14:backgroundMark x1="63778" y1="87667" x2="65111" y2="91333"/>
                          <a14:backgroundMark x1="69333" y1="83167" x2="71556" y2="79667"/>
                          <a14:backgroundMark x1="68667" y1="89500" x2="62444" y2="94667"/>
                          <a14:backgroundMark x1="67667" y1="91167" x2="70111" y2="88167"/>
                          <a14:backgroundMark x1="71556" y1="86833" x2="68778" y2="92333"/>
                          <a14:backgroundMark x1="74889" y1="21500" x2="92889" y2="48000"/>
                          <a14:backgroundMark x1="93222" y1="12500" x2="98222" y2="28000"/>
                          <a14:backgroundMark x1="97333" y1="70833" x2="94111" y2="89833"/>
                          <a14:backgroundMark x1="86444" y1="84667" x2="79333" y2="99000"/>
                          <a14:backgroundMark x1="17333" y1="98000" x2="3444" y2="96167"/>
                          <a14:backgroundMark x1="65333" y1="63667" x2="65333" y2="63667"/>
                          <a14:backgroundMark x1="71667" y1="56167" x2="70222" y2="60500"/>
                          <a14:backgroundMark x1="71667" y1="51000" x2="73444" y2="55167"/>
                          <a14:backgroundMark x1="78667" y1="54667" x2="75333" y2="59167"/>
                          <a14:backgroundMark x1="73667" y1="62333" x2="58000" y2="88333"/>
                          <a14:backgroundMark x1="81778" y1="61333" x2="82556" y2="63333"/>
                          <a14:backgroundMark x1="83778" y1="62500" x2="83778" y2="64167"/>
                          <a14:backgroundMark x1="84667" y1="63333" x2="84778" y2="63667"/>
                          <a14:backgroundMark x1="86000" y1="59667" x2="85556" y2="59667"/>
                          <a14:backgroundMark x1="79333" y1="57167" x2="80778" y2="57333"/>
                          <a14:backgroundMark x1="85778" y1="58667" x2="84889" y2="58667"/>
                          <a14:backgroundMark x1="80556" y1="56167" x2="81889" y2="57333"/>
                          <a14:backgroundMark x1="77778" y1="49167" x2="75333" y2="43167"/>
                          <a14:backgroundMark x1="73444" y1="39167" x2="74778" y2="42333"/>
                          <a14:backgroundMark x1="66667" y1="93667" x2="63889" y2="94667"/>
                          <a14:backgroundMark x1="65333" y1="95333" x2="63444" y2="9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7115">
              <a:off x="4708020" y="1658630"/>
              <a:ext cx="4137554" cy="275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https://img2.freepng.ru/20180330/dre/kisspng-paper-clip-manufacturing-plastic-clamp-paper-clip-5abde5fc8d4831.789953111522394620578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667" l="0" r="100000">
                          <a14:foregroundMark x1="21556" y1="9500" x2="20667" y2="23000"/>
                          <a14:foregroundMark x1="14333" y1="16500" x2="16556" y2="5833"/>
                          <a14:foregroundMark x1="12000" y1="28833" x2="12000" y2="32167"/>
                          <a14:foregroundMark x1="15111" y1="35000" x2="19444" y2="31833"/>
                          <a14:foregroundMark x1="75889" y1="11000" x2="78556" y2="10000"/>
                          <a14:foregroundMark x1="72556" y1="5833" x2="70333" y2="6833"/>
                          <a14:foregroundMark x1="70667" y1="7833" x2="69889" y2="10667"/>
                          <a14:foregroundMark x1="77333" y1="9333" x2="73778" y2="6667"/>
                          <a14:foregroundMark x1="73000" y1="5833" x2="72222" y2="6500"/>
                          <a14:foregroundMark x1="80889" y1="20500" x2="83667" y2="25500"/>
                          <a14:foregroundMark x1="84000" y1="26667" x2="87889" y2="32333"/>
                          <a14:foregroundMark x1="89333" y1="33833" x2="92222" y2="35333"/>
                          <a14:foregroundMark x1="94222" y1="32000" x2="91000" y2="26667"/>
                          <a14:foregroundMark x1="88000" y1="24333" x2="82222" y2="16167"/>
                          <a14:foregroundMark x1="8889" y1="42167" x2="6000" y2="46500"/>
                          <a14:foregroundMark x1="28000" y1="23167" x2="28778" y2="31167"/>
                          <a14:foregroundMark x1="74778" y1="28167" x2="77444" y2="31667"/>
                          <a14:foregroundMark x1="78667" y1="76167" x2="77333" y2="82000"/>
                          <a14:foregroundMark x1="74000" y1="83833" x2="74444" y2="86667"/>
                          <a14:foregroundMark x1="73333" y1="87833" x2="68667" y2="94167"/>
                          <a14:foregroundMark x1="82444" y1="59000" x2="85111" y2="61000"/>
                          <a14:foregroundMark x1="84667" y1="66333" x2="82000" y2="71000"/>
                          <a14:foregroundMark x1="82444" y1="70333" x2="79333" y2="74833"/>
                          <a14:foregroundMark x1="78222" y1="77667" x2="73000" y2="82500"/>
                          <a14:foregroundMark x1="38333" y1="82167" x2="41333" y2="84500"/>
                          <a14:foregroundMark x1="66111" y1="83667" x2="66111" y2="80500"/>
                          <a14:foregroundMark x1="67333" y1="85167" x2="68667" y2="86167"/>
                          <a14:foregroundMark x1="70333" y1="85167" x2="72333" y2="83833"/>
                          <a14:foregroundMark x1="60000" y1="96333" x2="61667" y2="98000"/>
                          <a14:foregroundMark x1="62667" y1="98167" x2="65333" y2="98167"/>
                          <a14:foregroundMark x1="66556" y1="98000" x2="66556" y2="98000"/>
                          <a14:foregroundMark x1="12889" y1="23000" x2="12889" y2="23000"/>
                          <a14:foregroundMark x1="76889" y1="66167" x2="75444" y2="67667"/>
                          <a14:foregroundMark x1="72000" y1="71333" x2="66222" y2="79000"/>
                          <a14:foregroundMark x1="65111" y1="81167" x2="59222" y2="91000"/>
                          <a14:foregroundMark x1="59333" y1="92667" x2="60111" y2="95833"/>
                          <a14:foregroundMark x1="59000" y1="89333" x2="58222" y2="93167"/>
                          <a14:foregroundMark x1="76667" y1="66167" x2="77667" y2="62500"/>
                          <a14:foregroundMark x1="78111" y1="61833" x2="81222" y2="58833"/>
                          <a14:foregroundMark x1="85556" y1="61167" x2="86111" y2="64167"/>
                          <a14:foregroundMark x1="42667" y1="47167" x2="42667" y2="47167"/>
                          <a14:foregroundMark x1="81778" y1="40833" x2="81778" y2="40833"/>
                          <a14:foregroundMark x1="86000" y1="49333" x2="86000" y2="49333"/>
                          <a14:foregroundMark x1="87444" y1="54167" x2="87444" y2="54167"/>
                          <a14:foregroundMark x1="85333" y1="57000" x2="85333" y2="57000"/>
                          <a14:foregroundMark x1="81778" y1="55000" x2="81778" y2="55000"/>
                          <a14:foregroundMark x1="79444" y1="51667" x2="79444" y2="51667"/>
                          <a14:foregroundMark x1="78111" y1="49000" x2="78111" y2="49000"/>
                          <a14:foregroundMark x1="76778" y1="45167" x2="76778" y2="45167"/>
                          <a14:foregroundMark x1="75778" y1="41667" x2="75778" y2="41667"/>
                          <a14:foregroundMark x1="73889" y1="38167" x2="77667" y2="47000"/>
                          <a14:foregroundMark x1="73778" y1="37500" x2="71444" y2="32167"/>
                          <a14:foregroundMark x1="81111" y1="25667" x2="78667" y2="22833"/>
                          <a14:backgroundMark x1="6667" y1="7500" x2="5222" y2="32167"/>
                          <a14:backgroundMark x1="20111" y1="40333" x2="27444" y2="44167"/>
                          <a14:backgroundMark x1="18000" y1="15500" x2="18333" y2="11000"/>
                          <a14:backgroundMark x1="30333" y1="22667" x2="31333" y2="32500"/>
                          <a14:backgroundMark x1="28111" y1="14333" x2="27222" y2="15833"/>
                          <a14:backgroundMark x1="25444" y1="5667" x2="49222" y2="7167"/>
                          <a14:backgroundMark x1="13556" y1="48000" x2="20667" y2="56167"/>
                          <a14:backgroundMark x1="31333" y1="62167" x2="30556" y2="65833"/>
                          <a14:backgroundMark x1="17667" y1="83000" x2="31333" y2="85000"/>
                          <a14:backgroundMark x1="47667" y1="86333" x2="47333" y2="91833"/>
                          <a14:backgroundMark x1="51111" y1="69833" x2="51889" y2="73667"/>
                          <a14:backgroundMark x1="56667" y1="58833" x2="64889" y2="49167"/>
                          <a14:backgroundMark x1="48444" y1="45500" x2="61556" y2="36500"/>
                          <a14:backgroundMark x1="41778" y1="54000" x2="40333" y2="58167"/>
                          <a14:backgroundMark x1="45889" y1="54167" x2="47778" y2="52833"/>
                          <a14:backgroundMark x1="51111" y1="69000" x2="54556" y2="71167"/>
                          <a14:backgroundMark x1="55111" y1="70667" x2="56444" y2="69500"/>
                          <a14:backgroundMark x1="54778" y1="72667" x2="57222" y2="68833"/>
                          <a14:backgroundMark x1="68889" y1="81167" x2="82667" y2="65000"/>
                          <a14:backgroundMark x1="74667" y1="30500" x2="83222" y2="51667"/>
                          <a14:backgroundMark x1="69778" y1="23833" x2="69556" y2="29667"/>
                          <a14:backgroundMark x1="66667" y1="44000" x2="64667" y2="48333"/>
                          <a14:backgroundMark x1="70444" y1="31167" x2="73556" y2="39333"/>
                          <a14:backgroundMark x1="77444" y1="13333" x2="83889" y2="23000"/>
                          <a14:backgroundMark x1="72444" y1="8500" x2="73556" y2="11833"/>
                          <a14:backgroundMark x1="13333" y1="65167" x2="5778" y2="78500"/>
                          <a14:backgroundMark x1="38222" y1="73500" x2="43444" y2="76667"/>
                          <a14:backgroundMark x1="45667" y1="65500" x2="49778" y2="59333"/>
                          <a14:backgroundMark x1="52111" y1="57167" x2="56111" y2="52833"/>
                          <a14:backgroundMark x1="56000" y1="51167" x2="59333" y2="47333"/>
                          <a14:backgroundMark x1="61333" y1="43833" x2="61778" y2="43500"/>
                          <a14:backgroundMark x1="66111" y1="38500" x2="65222" y2="39667"/>
                          <a14:backgroundMark x1="47667" y1="52667" x2="48778" y2="52000"/>
                          <a14:backgroundMark x1="16778" y1="29000" x2="16111" y2="30833"/>
                          <a14:backgroundMark x1="63778" y1="87667" x2="65111" y2="91333"/>
                          <a14:backgroundMark x1="69333" y1="83167" x2="71556" y2="79667"/>
                          <a14:backgroundMark x1="68667" y1="89500" x2="62444" y2="94667"/>
                          <a14:backgroundMark x1="67667" y1="91167" x2="70111" y2="88167"/>
                          <a14:backgroundMark x1="71556" y1="86833" x2="68778" y2="92333"/>
                          <a14:backgroundMark x1="74889" y1="21500" x2="92889" y2="48000"/>
                          <a14:backgroundMark x1="93222" y1="12500" x2="98222" y2="28000"/>
                          <a14:backgroundMark x1="97333" y1="70833" x2="94111" y2="89833"/>
                          <a14:backgroundMark x1="86444" y1="84667" x2="79333" y2="99000"/>
                          <a14:backgroundMark x1="17333" y1="98000" x2="3444" y2="96167"/>
                          <a14:backgroundMark x1="65333" y1="63667" x2="65333" y2="63667"/>
                          <a14:backgroundMark x1="71667" y1="56167" x2="70222" y2="60500"/>
                          <a14:backgroundMark x1="71667" y1="51000" x2="73444" y2="55167"/>
                          <a14:backgroundMark x1="78667" y1="54667" x2="75333" y2="59167"/>
                          <a14:backgroundMark x1="73667" y1="62333" x2="58000" y2="88333"/>
                          <a14:backgroundMark x1="81778" y1="61333" x2="82556" y2="63333"/>
                          <a14:backgroundMark x1="83778" y1="62500" x2="83778" y2="64167"/>
                          <a14:backgroundMark x1="84667" y1="63333" x2="84778" y2="63667"/>
                          <a14:backgroundMark x1="86000" y1="59667" x2="85556" y2="59667"/>
                          <a14:backgroundMark x1="79333" y1="57167" x2="80778" y2="57333"/>
                          <a14:backgroundMark x1="85778" y1="58667" x2="84889" y2="58667"/>
                          <a14:backgroundMark x1="80556" y1="56167" x2="81889" y2="57333"/>
                          <a14:backgroundMark x1="77778" y1="49167" x2="75333" y2="43167"/>
                          <a14:backgroundMark x1="73444" y1="39167" x2="74778" y2="42333"/>
                          <a14:backgroundMark x1="66667" y1="93667" x2="63889" y2="94667"/>
                          <a14:backgroundMark x1="65333" y1="95333" x2="63444" y2="9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27115">
              <a:off x="4970270" y="3322707"/>
              <a:ext cx="3399211" cy="2266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148064" y="1124744"/>
              <a:ext cx="3562194" cy="5386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4400" dirty="0" smtClean="0">
                  <a:solidFill>
                    <a:srgbClr val="00B050"/>
                  </a:solidFill>
                  <a:sym typeface="Wingdings 2"/>
                </a:rPr>
                <a:t></a:t>
              </a:r>
              <a:endParaRPr lang="ru-RU" sz="34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363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810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ИСПОЛЬЗОВАНИЕ МАРКЕРА - ТЕКСТОВЫДЕЛИТЕЛЯ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2169035"/>
            <a:ext cx="4139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Маркером обозначаются:</a:t>
            </a:r>
          </a:p>
          <a:p>
            <a:pPr algn="ctr"/>
            <a:endParaRPr lang="ru-RU" sz="2000" b="1" dirty="0"/>
          </a:p>
          <a:p>
            <a:pPr marL="342900" indent="-342900">
              <a:buFont typeface="Arial" charset="0"/>
              <a:buChar char="•"/>
            </a:pPr>
            <a:r>
              <a:rPr lang="ru-RU" sz="2000" b="1" dirty="0" smtClean="0"/>
              <a:t>на кадастровом плане территории: </a:t>
            </a:r>
          </a:p>
          <a:p>
            <a:r>
              <a:rPr lang="ru-RU" sz="2000" dirty="0" smtClean="0"/>
              <a:t>- границы </a:t>
            </a:r>
            <a:r>
              <a:rPr lang="ru-RU" sz="2000" dirty="0"/>
              <a:t>участка </a:t>
            </a:r>
            <a:endParaRPr lang="ru-RU" sz="2000" dirty="0" smtClean="0"/>
          </a:p>
          <a:p>
            <a:pPr marL="342900" indent="-342900">
              <a:buFont typeface="Arial" charset="0"/>
              <a:buChar char="•"/>
            </a:pPr>
            <a:endParaRPr lang="ru-RU" sz="2000" b="1" dirty="0"/>
          </a:p>
          <a:p>
            <a:pPr marL="342900" indent="-342900">
              <a:buFont typeface="Arial" charset="0"/>
              <a:buChar char="•"/>
            </a:pPr>
            <a:r>
              <a:rPr lang="ru-RU" sz="2000" b="1" dirty="0" smtClean="0"/>
              <a:t>в скриншотах публикаций: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ссылка на публикацию;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название государственной программы;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название общественного проекта.</a:t>
            </a:r>
            <a:endParaRPr lang="ru-RU" sz="2000" dirty="0"/>
          </a:p>
        </p:txBody>
      </p:sp>
      <p:pic>
        <p:nvPicPr>
          <p:cNvPr id="3074" name="Picture 2" descr="https://karman.ru/upload/iblock/26e/wj1v4qzoe6zyc84oquttxp5tmavz6hf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0" b="100000" l="267" r="99933">
                        <a14:foregroundMark x1="32200" y1="6933" x2="46067" y2="26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2" y="1844824"/>
            <a:ext cx="4301966" cy="430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364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67847F-9B62-42F2-9D34-444524229092}"/>
              </a:ext>
            </a:extLst>
          </p:cNvPr>
          <p:cNvSpPr txBox="1"/>
          <p:nvPr/>
        </p:nvSpPr>
        <p:spPr>
          <a:xfrm>
            <a:off x="-468560" y="1259175"/>
            <a:ext cx="10081120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СОБРАНИЕ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186016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72955"/>
            <a:ext cx="8615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УСТАВ </a:t>
            </a:r>
          </a:p>
          <a:p>
            <a:pPr algn="ctr"/>
            <a:r>
              <a:rPr lang="ru-RU" sz="4000" dirty="0"/>
              <a:t>МУНИЦИПАЛЬНОГО ОБРАЗОВАНИЯ</a:t>
            </a:r>
            <a:endParaRPr lang="ru-RU" sz="10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01A616A3-DE6E-4751-97B7-84917E8E4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156686"/>
              </p:ext>
            </p:extLst>
          </p:nvPr>
        </p:nvGraphicFramePr>
        <p:xfrm>
          <a:off x="-154740" y="1484784"/>
          <a:ext cx="9047220" cy="4956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285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" descr="Company"/>
          <p:cNvSpPr>
            <a:spLocks noChangeAspect="1" noChangeArrowheads="1"/>
          </p:cNvSpPr>
          <p:nvPr/>
        </p:nvSpPr>
        <p:spPr bwMode="auto">
          <a:xfrm>
            <a:off x="1304219" y="3119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86" y="251933"/>
            <a:ext cx="10297144" cy="633512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43186" y="133320"/>
            <a:ext cx="93166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i="0" dirty="0">
                <a:ln w="12700">
                  <a:solidFill>
                    <a:schemeClr val="bg1"/>
                  </a:solidFill>
                  <a:prstDash val="solid"/>
                </a:ln>
                <a:pattFill prst="ltDnDiag">
                  <a:fgClr>
                    <a:schemeClr val="accent2"/>
                  </a:fgClr>
                  <a:bgClr>
                    <a:schemeClr val="bg1"/>
                  </a:bgClr>
                </a:pattFill>
              </a:rPr>
              <a:t>1</a:t>
            </a:r>
            <a:endParaRPr lang="ru-RU" sz="11500" b="1" dirty="0">
              <a:ln w="12700">
                <a:solidFill>
                  <a:schemeClr val="bg1"/>
                </a:solidFill>
                <a:prstDash val="solid"/>
              </a:ln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61568" y="1979531"/>
            <a:ext cx="93166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i="0" dirty="0">
                <a:ln w="12700">
                  <a:solidFill>
                    <a:schemeClr val="bg1"/>
                  </a:solidFill>
                  <a:prstDash val="solid"/>
                </a:ln>
                <a:pattFill prst="ltDnDiag">
                  <a:fgClr>
                    <a:schemeClr val="accent2"/>
                  </a:fgClr>
                  <a:bgClr>
                    <a:schemeClr val="bg1"/>
                  </a:bgClr>
                </a:pattFill>
              </a:rPr>
              <a:t>2</a:t>
            </a:r>
            <a:endParaRPr lang="ru-RU" sz="11500" b="1" dirty="0">
              <a:ln w="12700">
                <a:solidFill>
                  <a:schemeClr val="bg1"/>
                </a:solidFill>
                <a:prstDash val="solid"/>
              </a:ln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55976" y="3753598"/>
            <a:ext cx="93166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i="0" dirty="0">
                <a:ln w="12700">
                  <a:solidFill>
                    <a:schemeClr val="bg1"/>
                  </a:solidFill>
                  <a:prstDash val="solid"/>
                </a:ln>
                <a:pattFill prst="ltDnDiag">
                  <a:fgClr>
                    <a:schemeClr val="accent2"/>
                  </a:fgClr>
                  <a:bgClr>
                    <a:schemeClr val="bg1"/>
                  </a:bgClr>
                </a:pattFill>
              </a:rPr>
              <a:t>3</a:t>
            </a:r>
            <a:endParaRPr lang="ru-RU" sz="11500" b="1" dirty="0">
              <a:ln w="12700">
                <a:solidFill>
                  <a:schemeClr val="bg1"/>
                </a:solidFill>
                <a:prstDash val="solid"/>
              </a:ln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67744" y="614121"/>
            <a:ext cx="54726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Для обсуждения вопросов местного значения, … </a:t>
            </a:r>
            <a:r>
              <a:rPr lang="ru-RU" sz="2000" b="1" u="sng" dirty="0"/>
              <a:t>на части территории </a:t>
            </a:r>
            <a:r>
              <a:rPr lang="ru-RU" sz="2000" dirty="0"/>
              <a:t>поселения могут проводиться собрания граждан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93232" y="2248835"/>
            <a:ext cx="42911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Собрание граждан </a:t>
            </a:r>
          </a:p>
          <a:p>
            <a:r>
              <a:rPr lang="ru-RU" sz="2000" b="1" u="sng" dirty="0"/>
              <a:t>проводится по инициативе</a:t>
            </a:r>
            <a:r>
              <a:rPr lang="ru-RU" sz="2000" dirty="0"/>
              <a:t> </a:t>
            </a:r>
          </a:p>
          <a:p>
            <a:r>
              <a:rPr lang="ru-RU" sz="2000" dirty="0"/>
              <a:t>граждан, Собрания представителей, </a:t>
            </a:r>
          </a:p>
          <a:p>
            <a:r>
              <a:rPr lang="ru-RU" sz="2000" b="1" u="sng" dirty="0"/>
              <a:t>Главы поселения</a:t>
            </a:r>
            <a:r>
              <a:rPr lang="ru-RU" sz="2000" dirty="0"/>
              <a:t>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87" y="2500475"/>
            <a:ext cx="26712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Статья № __. </a:t>
            </a:r>
          </a:p>
          <a:p>
            <a:r>
              <a:rPr lang="ru-RU" sz="2400" b="1" dirty="0"/>
              <a:t>Собрание </a:t>
            </a:r>
          </a:p>
          <a:p>
            <a:r>
              <a:rPr lang="ru-RU" sz="2400" b="1" dirty="0"/>
              <a:t>граждан: </a:t>
            </a:r>
          </a:p>
          <a:p>
            <a:r>
              <a:rPr lang="ru-RU" sz="2400" b="1" dirty="0"/>
              <a:t>общие положения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69716" y="4077072"/>
            <a:ext cx="2902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Собрание граждан, …</a:t>
            </a:r>
          </a:p>
          <a:p>
            <a:r>
              <a:rPr lang="ru-RU" b="1" u="sng" dirty="0"/>
              <a:t>назначается </a:t>
            </a:r>
          </a:p>
          <a:p>
            <a:r>
              <a:rPr lang="ru-RU" dirty="0"/>
              <a:t>Собранием представителей или </a:t>
            </a:r>
            <a:r>
              <a:rPr lang="ru-RU" b="1" u="sng" dirty="0"/>
              <a:t>Главой</a:t>
            </a:r>
            <a:endParaRPr lang="ru-RU" dirty="0"/>
          </a:p>
        </p:txBody>
      </p:sp>
      <p:pic>
        <p:nvPicPr>
          <p:cNvPr id="2064" name="Picture 16" descr="общение, управление человеческими ресурсами , рекла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556" y1="96563" x2="12556" y2="96563"/>
                        <a14:foregroundMark x1="18111" y1="96094" x2="18111" y2="96094"/>
                        <a14:foregroundMark x1="80889" y1="96563" x2="80889" y2="96563"/>
                        <a14:foregroundMark x1="94111" y1="79844" x2="94111" y2="79844"/>
                        <a14:foregroundMark x1="90111" y1="96719" x2="90111" y2="96719"/>
                        <a14:foregroundMark x1="68556" y1="17813" x2="68556" y2="17813"/>
                        <a14:foregroundMark x1="15667" y1="48906" x2="15667" y2="48906"/>
                        <a14:foregroundMark x1="11111" y1="32188" x2="11111" y2="32188"/>
                        <a14:foregroundMark x1="86667" y1="97344" x2="86667" y2="97344"/>
                        <a14:foregroundMark x1="7778" y1="23750" x2="3667" y2="16094"/>
                        <a14:foregroundMark x1="15222" y1="5938" x2="6333" y2="19844"/>
                        <a14:foregroundMark x1="10889" y1="5625" x2="9333" y2="34844"/>
                        <a14:foregroundMark x1="14444" y1="39375" x2="1556" y2="21094"/>
                        <a14:foregroundMark x1="11444" y1="3125" x2="21000" y2="2188"/>
                        <a14:foregroundMark x1="66444" y1="28594" x2="64333" y2="19844"/>
                        <a14:foregroundMark x1="67889" y1="14844" x2="79222" y2="1719"/>
                        <a14:foregroundMark x1="80222" y1="3125" x2="90889" y2="15000"/>
                        <a14:foregroundMark x1="92556" y1="17031" x2="93111" y2="30469"/>
                        <a14:foregroundMark x1="72778" y1="39844" x2="70333" y2="37031"/>
                        <a14:foregroundMark x1="83889" y1="97344" x2="94889" y2="96719"/>
                        <a14:foregroundMark x1="78889" y1="95625" x2="76778" y2="96094"/>
                        <a14:foregroundMark x1="26444" y1="96406" x2="10333" y2="96094"/>
                        <a14:foregroundMark x1="6000" y1="96563" x2="6778" y2="96563"/>
                        <a14:foregroundMark x1="71000" y1="13438" x2="78222" y2="18125"/>
                        <a14:foregroundMark x1="5222" y1="50625" x2="14000" y2="43125"/>
                        <a14:foregroundMark x1="14889" y1="43281" x2="21333" y2="53438"/>
                        <a14:foregroundMark x1="27333" y1="43750" x2="27667" y2="48281"/>
                        <a14:foregroundMark x1="29889" y1="43125" x2="38889" y2="36563"/>
                        <a14:foregroundMark x1="24000" y1="98281" x2="24000" y2="98281"/>
                        <a14:foregroundMark x1="26667" y1="97500" x2="26667" y2="97500"/>
                        <a14:foregroundMark x1="27778" y1="96875" x2="26778" y2="95938"/>
                        <a14:foregroundMark x1="26111" y1="94688" x2="26111" y2="94688"/>
                        <a14:foregroundMark x1="24667" y1="94531" x2="24667" y2="94531"/>
                        <a14:foregroundMark x1="14222" y1="98906" x2="14222" y2="98906"/>
                        <a14:foregroundMark x1="11667" y1="98906" x2="8778" y2="98906"/>
                        <a14:foregroundMark x1="75889" y1="97344" x2="75889" y2="97344"/>
                        <a14:foregroundMark x1="74111" y1="96875" x2="74111" y2="96875"/>
                        <a14:foregroundMark x1="73333" y1="96719" x2="73333" y2="96719"/>
                        <a14:foregroundMark x1="96222" y1="96719" x2="96222" y2="96719"/>
                        <a14:backgroundMark x1="2444" y1="3750" x2="2444" y2="3750"/>
                        <a14:backgroundMark x1="39889" y1="2969" x2="39889" y2="2969"/>
                        <a14:backgroundMark x1="35222" y1="7656" x2="35222" y2="7656"/>
                        <a14:backgroundMark x1="31889" y1="4844" x2="36111" y2="12344"/>
                        <a14:backgroundMark x1="35333" y1="25938" x2="34111" y2="30000"/>
                        <a14:backgroundMark x1="33778" y1="34688" x2="32667" y2="37813"/>
                        <a14:backgroundMark x1="1889" y1="36875" x2="1889" y2="43438"/>
                        <a14:backgroundMark x1="6556" y1="57813" x2="4556" y2="73438"/>
                        <a14:backgroundMark x1="17556" y1="73281" x2="16556" y2="80000"/>
                        <a14:backgroundMark x1="19222" y1="99531" x2="19222" y2="99531"/>
                        <a14:backgroundMark x1="15778" y1="99531" x2="15778" y2="99531"/>
                        <a14:backgroundMark x1="69667" y1="42344" x2="69667" y2="42344"/>
                        <a14:backgroundMark x1="87222" y1="781" x2="94889" y2="5781"/>
                        <a14:backgroundMark x1="96444" y1="32656" x2="96556" y2="66094"/>
                        <a14:backgroundMark x1="87556" y1="51875" x2="87556" y2="51875"/>
                        <a14:backgroundMark x1="82333" y1="76719" x2="90444" y2="88906"/>
                        <a14:backgroundMark x1="86444" y1="54844" x2="86444" y2="54844"/>
                        <a14:backgroundMark x1="88778" y1="59688" x2="88778" y2="59688"/>
                        <a14:backgroundMark x1="27667" y1="40156" x2="27667" y2="40156"/>
                        <a14:backgroundMark x1="26889" y1="40781" x2="26889" y2="40781"/>
                        <a14:backgroundMark x1="26222" y1="40938" x2="26222" y2="40938"/>
                        <a14:backgroundMark x1="13333" y1="41250" x2="13333" y2="41250"/>
                        <a14:backgroundMark x1="12222" y1="46406" x2="12222" y2="46406"/>
                        <a14:backgroundMark x1="2444" y1="51250" x2="2444" y2="51250"/>
                        <a14:backgroundMark x1="333" y1="53438" x2="333" y2="53438"/>
                        <a14:backgroundMark x1="5444" y1="98906" x2="5444" y2="98906"/>
                        <a14:backgroundMark x1="9444" y1="99531" x2="9444" y2="99531"/>
                        <a14:backgroundMark x1="11444" y1="99531" x2="11444" y2="99531"/>
                        <a14:backgroundMark x1="99222" y1="98594" x2="99222" y2="98594"/>
                        <a14:backgroundMark x1="76111" y1="99219" x2="80111" y2="9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2" y="4279862"/>
            <a:ext cx="3528392" cy="250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34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" descr="Company"/>
          <p:cNvSpPr>
            <a:spLocks noChangeAspect="1" noChangeArrowheads="1"/>
          </p:cNvSpPr>
          <p:nvPr/>
        </p:nvSpPr>
        <p:spPr bwMode="auto">
          <a:xfrm>
            <a:off x="1304219" y="3119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86" y="251933"/>
            <a:ext cx="10297144" cy="633512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43186" y="133320"/>
            <a:ext cx="93166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i="0" dirty="0">
                <a:ln w="12700">
                  <a:solidFill>
                    <a:schemeClr val="bg1"/>
                  </a:solidFill>
                  <a:prstDash val="solid"/>
                </a:ln>
                <a:pattFill prst="ltDnDiag">
                  <a:fgClr>
                    <a:schemeClr val="accent2"/>
                  </a:fgClr>
                  <a:bgClr>
                    <a:schemeClr val="bg1"/>
                  </a:bgClr>
                </a:pattFill>
              </a:rPr>
              <a:t>4</a:t>
            </a:r>
            <a:endParaRPr lang="ru-RU" sz="11500" b="1" dirty="0">
              <a:ln w="12700">
                <a:solidFill>
                  <a:schemeClr val="bg1"/>
                </a:solidFill>
                <a:prstDash val="solid"/>
              </a:ln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61568" y="1979531"/>
            <a:ext cx="93166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i="0" dirty="0">
                <a:ln w="12700">
                  <a:solidFill>
                    <a:schemeClr val="bg1"/>
                  </a:solidFill>
                  <a:prstDash val="solid"/>
                </a:ln>
                <a:pattFill prst="ltDnDiag">
                  <a:fgClr>
                    <a:schemeClr val="accent2"/>
                  </a:fgClr>
                  <a:bgClr>
                    <a:schemeClr val="bg1"/>
                  </a:bgClr>
                </a:pattFill>
              </a:rPr>
              <a:t>5</a:t>
            </a:r>
            <a:endParaRPr lang="ru-RU" sz="11500" b="1" dirty="0">
              <a:ln w="12700">
                <a:solidFill>
                  <a:schemeClr val="bg1"/>
                </a:solidFill>
                <a:prstDash val="solid"/>
              </a:ln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3968" y="3753598"/>
            <a:ext cx="93166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i="0" dirty="0">
                <a:ln w="12700">
                  <a:solidFill>
                    <a:schemeClr val="bg1"/>
                  </a:solidFill>
                  <a:prstDash val="solid"/>
                </a:ln>
                <a:pattFill prst="ltDnDiag">
                  <a:fgClr>
                    <a:schemeClr val="accent2"/>
                  </a:fgClr>
                  <a:bgClr>
                    <a:schemeClr val="bg1"/>
                  </a:bgClr>
                </a:pattFill>
              </a:rPr>
              <a:t>6</a:t>
            </a:r>
            <a:endParaRPr lang="ru-RU" sz="11500" b="1" dirty="0">
              <a:ln w="12700">
                <a:solidFill>
                  <a:schemeClr val="bg1"/>
                </a:solidFill>
                <a:prstDash val="solid"/>
              </a:ln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74851" y="468866"/>
            <a:ext cx="583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собрании граждан </a:t>
            </a:r>
            <a:r>
              <a:rPr lang="ru-RU" sz="2000" b="1" u="sng" dirty="0"/>
              <a:t>имеют право участвовать </a:t>
            </a:r>
            <a:r>
              <a:rPr lang="ru-RU" sz="2000" dirty="0"/>
              <a:t>граждане, достигшие 16 </a:t>
            </a:r>
            <a:r>
              <a:rPr lang="ru-RU" sz="1400" i="1" u="sng" dirty="0"/>
              <a:t>(или 18)</a:t>
            </a:r>
            <a:r>
              <a:rPr lang="ru-RU" sz="1400" i="1" dirty="0"/>
              <a:t> </a:t>
            </a:r>
            <a:r>
              <a:rPr lang="ru-RU" sz="2000" dirty="0"/>
              <a:t>лет </a:t>
            </a:r>
          </a:p>
          <a:p>
            <a:r>
              <a:rPr lang="ru-RU" sz="2000" dirty="0"/>
              <a:t>и </a:t>
            </a:r>
            <a:r>
              <a:rPr lang="ru-RU" sz="2000" b="1" u="sng" dirty="0"/>
              <a:t>проживающие на части территории</a:t>
            </a:r>
            <a:r>
              <a:rPr lang="ru-RU" sz="2000" dirty="0"/>
              <a:t>, </a:t>
            </a:r>
          </a:p>
          <a:p>
            <a:r>
              <a:rPr lang="ru-RU" sz="2000" b="1" u="sng" dirty="0"/>
              <a:t>в пределах которой</a:t>
            </a:r>
            <a:r>
              <a:rPr lang="ru-RU" sz="2000" dirty="0"/>
              <a:t> проводится собрание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93232" y="2248835"/>
            <a:ext cx="5011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Собрание </a:t>
            </a:r>
            <a:r>
              <a:rPr lang="ru-RU" sz="2000" b="1" u="sng" dirty="0"/>
              <a:t>считается правомочным</a:t>
            </a:r>
            <a:r>
              <a:rPr lang="ru-RU" sz="2000" dirty="0"/>
              <a:t>, </a:t>
            </a:r>
          </a:p>
          <a:p>
            <a:r>
              <a:rPr lang="ru-RU" sz="2000" dirty="0"/>
              <a:t>если в нем приняло участие </a:t>
            </a:r>
          </a:p>
          <a:p>
            <a:r>
              <a:rPr lang="ru-RU" sz="2000" b="1" u="sng" dirty="0"/>
              <a:t>более трети </a:t>
            </a:r>
            <a:r>
              <a:rPr lang="ru-RU" sz="1400" i="1" u="sng" dirty="0"/>
              <a:t>(или не менее ___%) </a:t>
            </a:r>
            <a:r>
              <a:rPr lang="ru-RU" sz="2000" dirty="0"/>
              <a:t>из числа граждан, </a:t>
            </a:r>
            <a:r>
              <a:rPr lang="ru-RU" sz="2000" b="1" u="sng" dirty="0"/>
              <a:t>имеющих право на участие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66395" y="3419493"/>
            <a:ext cx="3093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Статья № __. </a:t>
            </a:r>
          </a:p>
          <a:p>
            <a:r>
              <a:rPr lang="ru-RU" sz="2400" b="1" dirty="0"/>
              <a:t>Собрание граждан: общие положения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15633" y="4084457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Порядок назначения </a:t>
            </a:r>
          </a:p>
          <a:p>
            <a:r>
              <a:rPr lang="ru-RU" b="1" u="sng" dirty="0"/>
              <a:t>и проведения </a:t>
            </a:r>
            <a:r>
              <a:rPr lang="ru-RU" dirty="0"/>
              <a:t>собраний </a:t>
            </a:r>
          </a:p>
          <a:p>
            <a:r>
              <a:rPr lang="ru-RU" dirty="0"/>
              <a:t>определяются </a:t>
            </a:r>
            <a:r>
              <a:rPr lang="ru-RU" u="sng" dirty="0"/>
              <a:t>решением </a:t>
            </a:r>
          </a:p>
          <a:p>
            <a:r>
              <a:rPr lang="ru-RU" u="sng" dirty="0"/>
              <a:t>Собрания Представителей</a:t>
            </a:r>
            <a:endParaRPr lang="ru-RU" dirty="0"/>
          </a:p>
        </p:txBody>
      </p:sp>
      <p:pic>
        <p:nvPicPr>
          <p:cNvPr id="4098" name="Picture 2" descr="Illustration for Yandex.Practicum on Beha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78" b="100000" l="0" r="97536">
                        <a14:foregroundMark x1="19500" y1="55302" x2="19500" y2="55302"/>
                        <a14:foregroundMark x1="28500" y1="31175" x2="28500" y2="31175"/>
                        <a14:foregroundMark x1="29000" y1="41841" x2="29000" y2="41841"/>
                        <a14:foregroundMark x1="33786" y1="58095" x2="33786" y2="58095"/>
                        <a14:foregroundMark x1="35536" y1="77841" x2="35536" y2="77841"/>
                        <a14:foregroundMark x1="26893" y1="70032" x2="26893" y2="70032"/>
                        <a14:foregroundMark x1="33607" y1="69714" x2="76571" y2="68762"/>
                        <a14:foregroundMark x1="59679" y1="46857" x2="60893" y2="91619"/>
                        <a14:foregroundMark x1="85750" y1="92889" x2="58786" y2="33079"/>
                        <a14:foregroundMark x1="75357" y1="38730" x2="77107" y2="59365"/>
                        <a14:foregroundMark x1="73571" y1="87238" x2="43464" y2="84762"/>
                        <a14:foregroundMark x1="44857" y1="93206" x2="17036" y2="90730"/>
                        <a14:foregroundMark x1="43286" y1="90413" x2="31464" y2="76317"/>
                        <a14:foregroundMark x1="31464" y1="62794" x2="6286" y2="72825"/>
                        <a14:foregroundMark x1="28143" y1="80698" x2="32893" y2="83492"/>
                        <a14:foregroundMark x1="21250" y1="50603" x2="30786" y2="34032"/>
                        <a14:foregroundMark x1="33786" y1="39937" x2="33786" y2="39937"/>
                        <a14:foregroundMark x1="52107" y1="61587" x2="52107" y2="61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69983"/>
            <a:ext cx="4495404" cy="25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93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93" b="97253" l="3073" r="96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9" t="1812" r="8392" b="3201"/>
          <a:stretch/>
        </p:blipFill>
        <p:spPr bwMode="auto">
          <a:xfrm>
            <a:off x="943564" y="1395383"/>
            <a:ext cx="7256873" cy="539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1" y="260648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Закон Самарской области</a:t>
            </a:r>
          </a:p>
          <a:p>
            <a:pPr algn="ctr"/>
            <a:r>
              <a:rPr lang="ru-RU" sz="3200" b="1" dirty="0" smtClean="0"/>
              <a:t>«Об основах инициативного бюджетирования в Самарской области»</a:t>
            </a:r>
            <a:endParaRPr lang="ru-RU" sz="3200" b="1" dirty="0"/>
          </a:p>
        </p:txBody>
      </p:sp>
      <p:sp>
        <p:nvSpPr>
          <p:cNvPr id="3" name="Капля 2"/>
          <p:cNvSpPr/>
          <p:nvPr/>
        </p:nvSpPr>
        <p:spPr>
          <a:xfrm>
            <a:off x="1664124" y="4269084"/>
            <a:ext cx="2502277" cy="637659"/>
          </a:xfrm>
          <a:prstGeom prst="teardrop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FF"/>
                </a:solidFill>
              </a:rPr>
              <a:t>Общественные проекты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9" name="Капля 8"/>
          <p:cNvSpPr/>
          <p:nvPr/>
        </p:nvSpPr>
        <p:spPr>
          <a:xfrm flipH="1">
            <a:off x="4932040" y="4269084"/>
            <a:ext cx="2502277" cy="637659"/>
          </a:xfrm>
          <a:prstGeom prst="teardrop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FF"/>
                </a:solidFill>
              </a:rPr>
              <a:t>Инициативные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</a:rPr>
              <a:t>проекты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10" name="Капля 9"/>
          <p:cNvSpPr/>
          <p:nvPr/>
        </p:nvSpPr>
        <p:spPr>
          <a:xfrm>
            <a:off x="1664123" y="5303473"/>
            <a:ext cx="2502277" cy="637659"/>
          </a:xfrm>
          <a:prstGeom prst="teardrop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FF"/>
                </a:solidFill>
              </a:rPr>
              <a:t>Сходы граждан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</a:rPr>
              <a:t>(самообложение)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0795" y="2564904"/>
            <a:ext cx="29424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Инициативное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бюджетирование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15" name="Капля 14"/>
          <p:cNvSpPr/>
          <p:nvPr/>
        </p:nvSpPr>
        <p:spPr>
          <a:xfrm flipH="1">
            <a:off x="4932040" y="5297130"/>
            <a:ext cx="2502277" cy="796166"/>
          </a:xfrm>
          <a:prstGeom prst="teardrop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rgbClr val="0000FF"/>
                </a:solidFill>
              </a:rPr>
              <a:t>Школьные инициативные</a:t>
            </a:r>
          </a:p>
          <a:p>
            <a:pPr algn="ctr"/>
            <a:r>
              <a:rPr lang="ru-RU" sz="1600" i="1" dirty="0" smtClean="0">
                <a:solidFill>
                  <a:srgbClr val="0000FF"/>
                </a:solidFill>
              </a:rPr>
              <a:t>проекты</a:t>
            </a:r>
            <a:endParaRPr lang="ru-RU" sz="16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8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2200" y="260648"/>
            <a:ext cx="2446054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ВАЖНО!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41924" y="260648"/>
            <a:ext cx="5796154" cy="6336704"/>
            <a:chOff x="241924" y="260648"/>
            <a:chExt cx="5796154" cy="633670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60648"/>
              <a:ext cx="5786558" cy="63367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41924" y="260648"/>
              <a:ext cx="3105940" cy="307777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16016" y="937756"/>
              <a:ext cx="576064" cy="18466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7544" y="1108863"/>
              <a:ext cx="3528392" cy="18466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59805" y="1700808"/>
              <a:ext cx="3032275" cy="138499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3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7545" y="1849837"/>
              <a:ext cx="1764195" cy="153888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73883" y="1867582"/>
              <a:ext cx="1594261" cy="136143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544" y="2013596"/>
              <a:ext cx="1872208" cy="136143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5324" y="2568840"/>
              <a:ext cx="3926796" cy="18466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49642" y="2753506"/>
              <a:ext cx="4230470" cy="18466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15222" y="3114641"/>
              <a:ext cx="3748866" cy="18466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89655" y="3573016"/>
              <a:ext cx="1370377" cy="18466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6426" y="4509120"/>
              <a:ext cx="4259590" cy="215444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20521" y="4708446"/>
              <a:ext cx="2854321" cy="200055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7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39752" y="5301208"/>
              <a:ext cx="3384376" cy="369332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3051" y="5438243"/>
              <a:ext cx="1866701" cy="369332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pic>
        <p:nvPicPr>
          <p:cNvPr id="2053" name="Picture 5" descr="https://fs-thb03.getcourse.ru/fileservice/file/thumbnail/h/2630fdf397d6b1c1dd38a23335b9278e.png/s/s1200x/a/57231/sc/14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4632"/>
          <a:stretch/>
        </p:blipFill>
        <p:spPr bwMode="auto">
          <a:xfrm>
            <a:off x="6300192" y="1392527"/>
            <a:ext cx="2226496" cy="51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39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1210" y="404664"/>
            <a:ext cx="4451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Статья № __. </a:t>
            </a:r>
          </a:p>
          <a:p>
            <a:r>
              <a:rPr lang="ru-RU" sz="2400" b="1" dirty="0"/>
              <a:t>Полномочия собрания граждан</a:t>
            </a:r>
          </a:p>
        </p:txBody>
      </p:sp>
      <p:sp>
        <p:nvSpPr>
          <p:cNvPr id="2" name="Выноска 3 1"/>
          <p:cNvSpPr/>
          <p:nvPr/>
        </p:nvSpPr>
        <p:spPr>
          <a:xfrm>
            <a:off x="2339752" y="1698347"/>
            <a:ext cx="4572000" cy="1754326"/>
          </a:xfrm>
          <a:prstGeom prst="borderCallout3">
            <a:avLst>
              <a:gd name="adj1" fmla="val 2824"/>
              <a:gd name="adj2" fmla="val -7037"/>
              <a:gd name="adj3" fmla="val 24059"/>
              <a:gd name="adj4" fmla="val -31852"/>
              <a:gd name="adj5" fmla="val 95174"/>
              <a:gd name="adj6" fmla="val -31297"/>
              <a:gd name="adj7" fmla="val 209968"/>
              <a:gd name="adj8" fmla="val 2593"/>
            </a:avLst>
          </a:prstGeom>
          <a:ln w="38100">
            <a:prstDash val="dash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/>
            <a:r>
              <a:rPr lang="ru-RU" dirty="0"/>
              <a:t>Итоги собрания граждан подлежат официальному опубликованию (обнародованию) в периодическом печатном издании, являющемся источником официального опубликования муниципальных правовых актов поселения.</a:t>
            </a:r>
          </a:p>
        </p:txBody>
      </p:sp>
      <p:sp>
        <p:nvSpPr>
          <p:cNvPr id="3" name="AutoShape 2" descr="Periodicals Newspapers Magazines Royalty Free Vector - Periodicals  Newspapers Magazines Royalty Free Vector - Free Transparent PNG Clipart 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Журналы Газеты Журналы роялти бесплатно векторные иллюстрации  -vc089760-CoolCLIP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3275856" cy="23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410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26C7BE20-9EE2-4134-B300-7F38B10A6987}"/>
              </a:ext>
            </a:extLst>
          </p:cNvPr>
          <p:cNvGrpSpPr/>
          <p:nvPr/>
        </p:nvGrpSpPr>
        <p:grpSpPr>
          <a:xfrm>
            <a:off x="-180528" y="442825"/>
            <a:ext cx="9322422" cy="7060434"/>
            <a:chOff x="-180528" y="332656"/>
            <a:chExt cx="9322422" cy="7060434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790E0758-5965-488B-8C31-55C7B82D7BA9}"/>
                </a:ext>
              </a:extLst>
            </p:cNvPr>
            <p:cNvSpPr txBox="1"/>
            <p:nvPr/>
          </p:nvSpPr>
          <p:spPr>
            <a:xfrm flipH="1">
              <a:off x="755576" y="332656"/>
              <a:ext cx="77048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Действия при подготовке и проведении собрания граждан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DC078181-7F40-4C6C-82E1-426CDBDFE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2"/>
            <a:stretch/>
          </p:blipFill>
          <p:spPr>
            <a:xfrm>
              <a:off x="-2106" y="871265"/>
              <a:ext cx="9144000" cy="6521825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58786570-2520-4448-A203-146D0FF47946}"/>
                </a:ext>
              </a:extLst>
            </p:cNvPr>
            <p:cNvSpPr/>
            <p:nvPr/>
          </p:nvSpPr>
          <p:spPr>
            <a:xfrm>
              <a:off x="6606227" y="2004098"/>
              <a:ext cx="237958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/>
                <a:t>Составление протокола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A363F25C-35C9-49E9-A7FE-D3D8145E6B1D}"/>
                </a:ext>
              </a:extLst>
            </p:cNvPr>
            <p:cNvSpPr/>
            <p:nvPr/>
          </p:nvSpPr>
          <p:spPr>
            <a:xfrm>
              <a:off x="5671582" y="2307353"/>
              <a:ext cx="990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0</a:t>
              </a:r>
              <a:r>
                <a:rPr lang="ru-RU" sz="4000" b="1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3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8B8D8708-0A8C-4245-AC77-663605927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882" y="2282791"/>
              <a:ext cx="514024" cy="51402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0A12B929-7E81-46F6-B873-0B8289FBB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172" y="3675541"/>
              <a:ext cx="514024" cy="51402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885B0C0F-901B-4F88-999D-BD29F451A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820" y="5267256"/>
              <a:ext cx="514024" cy="514024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A7602C5F-C4D8-4158-8326-56C1BEB86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882" y="3776791"/>
              <a:ext cx="514024" cy="514024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2669DAD2-BB96-44A1-AB28-B575533D7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19" y="3776791"/>
              <a:ext cx="514024" cy="514024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9FEF528B-2E8B-484F-B3F3-2160775E9575}"/>
                </a:ext>
              </a:extLst>
            </p:cNvPr>
            <p:cNvSpPr/>
            <p:nvPr/>
          </p:nvSpPr>
          <p:spPr>
            <a:xfrm>
              <a:off x="6606227" y="4827619"/>
              <a:ext cx="237958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/>
                <a:t>Публикация протокола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4ACE6136-3DE7-410C-ABC0-78C196F22A09}"/>
                </a:ext>
              </a:extLst>
            </p:cNvPr>
            <p:cNvSpPr/>
            <p:nvPr/>
          </p:nvSpPr>
          <p:spPr>
            <a:xfrm>
              <a:off x="5671582" y="5036894"/>
              <a:ext cx="990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0</a:t>
              </a:r>
              <a:r>
                <a:rPr lang="ru-RU" sz="4000" b="1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25869783-DF3C-4F0A-B0B4-BD654E2DE089}"/>
                </a:ext>
              </a:extLst>
            </p:cNvPr>
            <p:cNvSpPr/>
            <p:nvPr/>
          </p:nvSpPr>
          <p:spPr>
            <a:xfrm>
              <a:off x="-180528" y="2058965"/>
              <a:ext cx="28484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/>
                <a:t>Назначение собрания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DBB9190E-CC48-4624-AA85-3CE7B633B6FF}"/>
                </a:ext>
              </a:extLst>
            </p:cNvPr>
            <p:cNvSpPr/>
            <p:nvPr/>
          </p:nvSpPr>
          <p:spPr>
            <a:xfrm>
              <a:off x="2401467" y="2334316"/>
              <a:ext cx="990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0</a:t>
              </a:r>
              <a:r>
                <a:rPr lang="ru-RU" sz="4000" b="1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1B06DF32-5643-4A87-9F52-CEAD80C7FA75}"/>
                </a:ext>
              </a:extLst>
            </p:cNvPr>
            <p:cNvSpPr/>
            <p:nvPr/>
          </p:nvSpPr>
          <p:spPr>
            <a:xfrm>
              <a:off x="70116" y="4852228"/>
              <a:ext cx="237958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/>
                <a:t>Проведение собрания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D300382D-1298-4134-B063-096D116FB3EE}"/>
                </a:ext>
              </a:extLst>
            </p:cNvPr>
            <p:cNvSpPr/>
            <p:nvPr/>
          </p:nvSpPr>
          <p:spPr>
            <a:xfrm>
              <a:off x="2293064" y="5063857"/>
              <a:ext cx="9906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0</a:t>
              </a:r>
              <a:r>
                <a:rPr lang="ru-RU" sz="4000" b="1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3029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77BE51-ACF8-488E-A0D7-95CA66C685D0}"/>
              </a:ext>
            </a:extLst>
          </p:cNvPr>
          <p:cNvSpPr txBox="1"/>
          <p:nvPr/>
        </p:nvSpPr>
        <p:spPr>
          <a:xfrm>
            <a:off x="6029262" y="841521"/>
            <a:ext cx="29491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</a:t>
            </a:r>
          </a:p>
          <a:p>
            <a:pPr algn="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 </a:t>
            </a:r>
          </a:p>
          <a:p>
            <a:pPr algn="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BF66A0CD-E1ED-48FD-8A78-0DBFEE0E72BE}"/>
              </a:ext>
            </a:extLst>
          </p:cNvPr>
          <p:cNvGrpSpPr/>
          <p:nvPr/>
        </p:nvGrpSpPr>
        <p:grpSpPr>
          <a:xfrm>
            <a:off x="-58095" y="-24794"/>
            <a:ext cx="6804248" cy="6851013"/>
            <a:chOff x="-58095" y="-24794"/>
            <a:chExt cx="6804248" cy="6851013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515145D3-7BE2-4E0E-8C98-EF3F8935B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1" t="20189" r="15526" b="10626"/>
            <a:stretch/>
          </p:blipFill>
          <p:spPr>
            <a:xfrm>
              <a:off x="-58095" y="-24794"/>
              <a:ext cx="6804248" cy="6851013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C68E7579-9904-484F-B372-AC6E11679817}"/>
                </a:ext>
              </a:extLst>
            </p:cNvPr>
            <p:cNvSpPr/>
            <p:nvPr/>
          </p:nvSpPr>
          <p:spPr>
            <a:xfrm rot="14250045">
              <a:off x="870218" y="4786051"/>
              <a:ext cx="183392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400" dirty="0">
                  <a:solidFill>
                    <a:srgbClr val="388892"/>
                  </a:solidFill>
                </a:rPr>
                <a:t>Дата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2860E5F4-A61E-4D10-A71D-689C3DF12348}"/>
                </a:ext>
              </a:extLst>
            </p:cNvPr>
            <p:cNvSpPr/>
            <p:nvPr/>
          </p:nvSpPr>
          <p:spPr>
            <a:xfrm rot="17972868">
              <a:off x="180714" y="2534681"/>
              <a:ext cx="17752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00929A"/>
                  </a:solidFill>
                </a:rPr>
                <a:t>Время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4D96BB2B-E247-46EC-B016-C76A28246FD6}"/>
                </a:ext>
              </a:extLst>
            </p:cNvPr>
            <p:cNvSpPr/>
            <p:nvPr/>
          </p:nvSpPr>
          <p:spPr>
            <a:xfrm>
              <a:off x="1105243" y="675716"/>
              <a:ext cx="267156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59300"/>
                  </a:solidFill>
                </a:rPr>
                <a:t>Часть территории, </a:t>
              </a:r>
            </a:p>
            <a:p>
              <a:pPr algn="ctr"/>
              <a:r>
                <a:rPr lang="ru-RU" sz="2000" dirty="0">
                  <a:solidFill>
                    <a:srgbClr val="759300"/>
                  </a:solidFill>
                </a:rPr>
                <a:t>в пределах которой проводится собрание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68EB757F-7177-4FD5-B275-510DF2CB3435}"/>
                </a:ext>
              </a:extLst>
            </p:cNvPr>
            <p:cNvSpPr/>
            <p:nvPr/>
          </p:nvSpPr>
          <p:spPr>
            <a:xfrm rot="3415193">
              <a:off x="3817403" y="1129234"/>
              <a:ext cx="18262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EE871E"/>
                  </a:solidFill>
                </a:rPr>
                <a:t>Место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F7BB24BF-39F1-4150-AF2D-35BF95D95EEF}"/>
                </a:ext>
              </a:extLst>
            </p:cNvPr>
            <p:cNvSpPr/>
            <p:nvPr/>
          </p:nvSpPr>
          <p:spPr>
            <a:xfrm>
              <a:off x="4730527" y="3175558"/>
              <a:ext cx="186849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D5072C"/>
                  </a:solidFill>
                </a:rPr>
                <a:t>Этапы проведения собрания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DBD1DC67-4472-456E-AD97-F0740FC90F4E}"/>
                </a:ext>
              </a:extLst>
            </p:cNvPr>
            <p:cNvSpPr/>
            <p:nvPr/>
          </p:nvSpPr>
          <p:spPr>
            <a:xfrm>
              <a:off x="2988609" y="5067033"/>
              <a:ext cx="267156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>
                  <a:solidFill>
                    <a:srgbClr val="007995"/>
                  </a:solidFill>
                </a:rPr>
                <a:t>Тема собрания участие в ГП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859302A8-A8CC-4D1E-9693-0B77290D4607}"/>
                </a:ext>
              </a:extLst>
            </p:cNvPr>
            <p:cNvSpPr/>
            <p:nvPr/>
          </p:nvSpPr>
          <p:spPr>
            <a:xfrm>
              <a:off x="2156270" y="2667299"/>
              <a:ext cx="22513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Постановление Главы МО /</a:t>
              </a:r>
            </a:p>
            <a:p>
              <a:pPr algn="ctr"/>
              <a:r>
                <a:rPr lang="ru-RU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Решение Собрания Представителей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639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58C95F-0630-4091-BE63-73D68B339569}"/>
              </a:ext>
            </a:extLst>
          </p:cNvPr>
          <p:cNvSpPr txBox="1"/>
          <p:nvPr/>
        </p:nvSpPr>
        <p:spPr>
          <a:xfrm>
            <a:off x="18806" y="0"/>
            <a:ext cx="8271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FCD271-F9CC-42E3-875C-CE9DFA55B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3347864" y="882339"/>
            <a:ext cx="5499837" cy="56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DB65264-FE34-462D-BC8D-D3634D91F735}"/>
              </a:ext>
            </a:extLst>
          </p:cNvPr>
          <p:cNvSpPr/>
          <p:nvPr/>
        </p:nvSpPr>
        <p:spPr>
          <a:xfrm>
            <a:off x="107504" y="1268760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Фото фиксация голосования на собраниях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171F095-5613-4B11-9331-DCE7D0EC4B03}"/>
              </a:ext>
            </a:extLst>
          </p:cNvPr>
          <p:cNvSpPr/>
          <p:nvPr/>
        </p:nvSpPr>
        <p:spPr>
          <a:xfrm>
            <a:off x="107504" y="4093308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Раздаточный материал / возможность презентации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9CDA50E-EC8D-4A84-B578-4A50AC763E11}"/>
              </a:ext>
            </a:extLst>
          </p:cNvPr>
          <p:cNvSpPr/>
          <p:nvPr/>
        </p:nvSpPr>
        <p:spPr>
          <a:xfrm>
            <a:off x="107504" y="5533845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Регистрация участников собрания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CD3B9E6-1CE0-4748-AC34-8AF6F19CFB76}"/>
              </a:ext>
            </a:extLst>
          </p:cNvPr>
          <p:cNvSpPr/>
          <p:nvPr/>
        </p:nvSpPr>
        <p:spPr>
          <a:xfrm>
            <a:off x="107504" y="2681034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Видео фиксация обсуждений проектов на собрании</a:t>
            </a:r>
          </a:p>
        </p:txBody>
      </p:sp>
      <p:pic>
        <p:nvPicPr>
          <p:cNvPr id="13" name="Рисунок 12" descr="Камера">
            <a:extLst>
              <a:ext uri="{FF2B5EF4-FFF2-40B4-BE49-F238E27FC236}">
                <a16:creationId xmlns="" xmlns:a16="http://schemas.microsoft.com/office/drawing/2014/main" id="{2BCFEB62-7571-4385-826B-BFA8CABC6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9116" y="1615715"/>
            <a:ext cx="784932" cy="712924"/>
          </a:xfrm>
          <a:prstGeom prst="rect">
            <a:avLst/>
          </a:prstGeom>
        </p:spPr>
      </p:pic>
      <p:pic>
        <p:nvPicPr>
          <p:cNvPr id="15" name="Рисунок 14" descr="Видеокамера">
            <a:extLst>
              <a:ext uri="{FF2B5EF4-FFF2-40B4-BE49-F238E27FC236}">
                <a16:creationId xmlns="" xmlns:a16="http://schemas.microsoft.com/office/drawing/2014/main" id="{47E3940A-4FC0-472C-91B4-ADE6BE2DB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4382" y="2811987"/>
            <a:ext cx="914400" cy="914400"/>
          </a:xfrm>
          <a:prstGeom prst="rect">
            <a:avLst/>
          </a:prstGeom>
        </p:spPr>
      </p:pic>
      <p:pic>
        <p:nvPicPr>
          <p:cNvPr id="17" name="Рисунок 16" descr="Мультимедийная презентация">
            <a:extLst>
              <a:ext uri="{FF2B5EF4-FFF2-40B4-BE49-F238E27FC236}">
                <a16:creationId xmlns="" xmlns:a16="http://schemas.microsoft.com/office/drawing/2014/main" id="{5C1DCFDB-DA6C-4690-A87D-2BF8281F63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48529" y="4216974"/>
            <a:ext cx="914400" cy="914400"/>
          </a:xfrm>
          <a:prstGeom prst="rect">
            <a:avLst/>
          </a:prstGeom>
        </p:spPr>
      </p:pic>
      <p:pic>
        <p:nvPicPr>
          <p:cNvPr id="19" name="Рисунок 18" descr="Мозговой штурм группы">
            <a:extLst>
              <a:ext uri="{FF2B5EF4-FFF2-40B4-BE49-F238E27FC236}">
                <a16:creationId xmlns="" xmlns:a16="http://schemas.microsoft.com/office/drawing/2014/main" id="{BFFC1910-3BCC-4085-9DEF-414A7D3AD6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6157" y="5428119"/>
            <a:ext cx="946772" cy="946772"/>
          </a:xfrm>
          <a:prstGeom prst="rect">
            <a:avLst/>
          </a:prstGeom>
        </p:spPr>
      </p:pic>
      <p:pic>
        <p:nvPicPr>
          <p:cNvPr id="12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14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04750" y="332656"/>
            <a:ext cx="55992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/>
              <a:t>ЛИСТ РЕГИСТРАЦИИ</a:t>
            </a:r>
          </a:p>
          <a:p>
            <a:pPr algn="ctr"/>
            <a:r>
              <a:rPr lang="ru-RU" sz="3200" b="1" dirty="0" smtClean="0"/>
              <a:t>участников собрания граждан</a:t>
            </a:r>
            <a:endParaRPr lang="ru-RU" sz="3200" b="1" dirty="0"/>
          </a:p>
        </p:txBody>
      </p:sp>
      <p:sp>
        <p:nvSpPr>
          <p:cNvPr id="3" name="AutoShape 2" descr="Periodicals Newspapers Magazines Royalty Free Vector - Periodicals  Newspapers Magazines Royalty Free Vector - Free Transparent PNG Clipart 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55575" y="1630406"/>
            <a:ext cx="8988425" cy="1791328"/>
            <a:chOff x="155575" y="1630406"/>
            <a:chExt cx="8988425" cy="179132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1691680" y="1630406"/>
              <a:ext cx="74523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/>
                <a:t>Порядок назначения </a:t>
              </a:r>
              <a:r>
                <a:rPr lang="ru-RU" sz="2400" dirty="0" smtClean="0"/>
                <a:t>и </a:t>
              </a:r>
              <a:r>
                <a:rPr lang="ru-RU" sz="2400" dirty="0"/>
                <a:t>проведения </a:t>
              </a:r>
              <a:r>
                <a:rPr lang="ru-RU" sz="2400" dirty="0" smtClean="0"/>
                <a:t>собрания граждан</a:t>
              </a:r>
              <a:endParaRPr lang="ru-RU" sz="2400" dirty="0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55575" y="1630406"/>
              <a:ext cx="17474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u="sng" dirty="0" smtClean="0"/>
                <a:t>Документ:</a:t>
              </a:r>
              <a:endParaRPr lang="ru-RU" sz="24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411760" y="2590735"/>
              <a:ext cx="275825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/>
                <a:t>Форма </a:t>
              </a:r>
            </a:p>
            <a:p>
              <a:pPr algn="ctr"/>
              <a:r>
                <a:rPr lang="ru-RU" sz="2400" dirty="0" smtClean="0"/>
                <a:t>листа регистрации</a:t>
              </a:r>
              <a:endParaRPr lang="ru-RU" sz="24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868144" y="2590737"/>
              <a:ext cx="265701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/>
                <a:t>Содержание </a:t>
              </a:r>
            </a:p>
            <a:p>
              <a:pPr algn="ctr"/>
              <a:r>
                <a:rPr lang="ru-RU" sz="2400" dirty="0" smtClean="0"/>
                <a:t>листа регистрации</a:t>
              </a:r>
              <a:endParaRPr lang="ru-RU" sz="2400" dirty="0"/>
            </a:p>
          </p:txBody>
        </p:sp>
        <p:cxnSp>
          <p:nvCxnSpPr>
            <p:cNvPr id="7" name="Прямая со стрелкой 6"/>
            <p:cNvCxnSpPr>
              <a:stCxn id="4" idx="2"/>
              <a:endCxn id="8" idx="0"/>
            </p:cNvCxnSpPr>
            <p:nvPr/>
          </p:nvCxnSpPr>
          <p:spPr>
            <a:xfrm flipH="1">
              <a:off x="3790887" y="2092071"/>
              <a:ext cx="1626953" cy="498664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>
              <a:stCxn id="4" idx="2"/>
              <a:endCxn id="10" idx="0"/>
            </p:cNvCxnSpPr>
            <p:nvPr/>
          </p:nvCxnSpPr>
          <p:spPr>
            <a:xfrm>
              <a:off x="5417840" y="2092071"/>
              <a:ext cx="1778812" cy="498666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254262" y="3580380"/>
            <a:ext cx="1747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/>
              <a:t>Условия: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690946" y="4124381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должен соблюдаться кворум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691680" y="4510543"/>
            <a:ext cx="5255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количество зарегистрированных участников </a:t>
            </a:r>
            <a:br>
              <a:rPr lang="ru-RU" dirty="0" smtClean="0"/>
            </a:br>
            <a:r>
              <a:rPr lang="ru-RU" dirty="0" smtClean="0"/>
              <a:t>должно соответствовать вместимости помещения, </a:t>
            </a:r>
            <a:br>
              <a:rPr lang="ru-RU" dirty="0" smtClean="0"/>
            </a:br>
            <a:r>
              <a:rPr lang="ru-RU" dirty="0" smtClean="0"/>
              <a:t>в котором проводится собрание граждан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695800" y="5445224"/>
            <a:ext cx="52517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лист регистрации хранится в администрации муниципального образования, в департамент внутренней политики Самарской области предоставляется по запросу</a:t>
            </a:r>
            <a:endParaRPr lang="ru-RU" dirty="0"/>
          </a:p>
        </p:txBody>
      </p:sp>
      <p:cxnSp>
        <p:nvCxnSpPr>
          <p:cNvPr id="23" name="Прямая со стрелкой 22"/>
          <p:cNvCxnSpPr>
            <a:endCxn id="18" idx="1"/>
          </p:cNvCxnSpPr>
          <p:nvPr/>
        </p:nvCxnSpPr>
        <p:spPr>
          <a:xfrm>
            <a:off x="307975" y="4309047"/>
            <a:ext cx="1382971" cy="0"/>
          </a:xfrm>
          <a:prstGeom prst="straightConnector1">
            <a:avLst/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21" idx="1"/>
          </p:cNvCxnSpPr>
          <p:nvPr/>
        </p:nvCxnSpPr>
        <p:spPr>
          <a:xfrm>
            <a:off x="307975" y="4972208"/>
            <a:ext cx="1383705" cy="0"/>
          </a:xfrm>
          <a:prstGeom prst="straightConnector1">
            <a:avLst/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22" idx="1"/>
          </p:cNvCxnSpPr>
          <p:nvPr/>
        </p:nvCxnSpPr>
        <p:spPr>
          <a:xfrm>
            <a:off x="307975" y="6045388"/>
            <a:ext cx="1387825" cy="1"/>
          </a:xfrm>
          <a:prstGeom prst="straightConnector1">
            <a:avLst/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4099" name="Группа 4098"/>
          <p:cNvGrpSpPr/>
          <p:nvPr/>
        </p:nvGrpSpPr>
        <p:grpSpPr>
          <a:xfrm>
            <a:off x="6947530" y="3435183"/>
            <a:ext cx="2011233" cy="3457799"/>
            <a:chOff x="6947530" y="3435183"/>
            <a:chExt cx="2011233" cy="3457799"/>
          </a:xfrm>
        </p:grpSpPr>
        <p:pic>
          <p:nvPicPr>
            <p:cNvPr id="4100" name="Picture 4" descr="https://media.istockphoto.com/vectors/business-man-in-office-style-clothes-vector-id996898368?k=20&amp;m=996898368&amp;s=170667a&amp;w=0&amp;h=2S8zLenGbahOqYni02Vmm5fHNJ6DfresAT3VqlslZNg=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35" b="97064" l="6625" r="94322">
                          <a14:foregroundMark x1="71293" y1="39083" x2="74448" y2="488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530" y="3435183"/>
              <a:ext cx="2011233" cy="345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96" name="TextBox 4095"/>
            <p:cNvSpPr txBox="1"/>
            <p:nvPr/>
          </p:nvSpPr>
          <p:spPr>
            <a:xfrm>
              <a:off x="8030661" y="4653136"/>
              <a:ext cx="529312" cy="24622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500" b="1" dirty="0" smtClean="0">
                  <a:solidFill>
                    <a:srgbClr val="B82300"/>
                  </a:solidFill>
                </a:rPr>
                <a:t>Лист</a:t>
              </a:r>
            </a:p>
            <a:p>
              <a:pPr algn="ctr"/>
              <a:r>
                <a:rPr lang="ru-RU" sz="500" b="1" dirty="0" smtClean="0">
                  <a:solidFill>
                    <a:srgbClr val="B82300"/>
                  </a:solidFill>
                </a:rPr>
                <a:t>регистрации</a:t>
              </a:r>
              <a:endParaRPr lang="ru-RU" sz="500" b="1" dirty="0">
                <a:solidFill>
                  <a:srgbClr val="B82300"/>
                </a:solidFill>
              </a:endParaRPr>
            </a:p>
          </p:txBody>
        </p:sp>
        <p:sp>
          <p:nvSpPr>
            <p:cNvPr id="4097" name="TextBox 4096"/>
            <p:cNvSpPr txBox="1"/>
            <p:nvPr/>
          </p:nvSpPr>
          <p:spPr>
            <a:xfrm>
              <a:off x="8028384" y="4869160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" dirty="0" smtClean="0"/>
                <a:t>1. …</a:t>
              </a:r>
            </a:p>
            <a:p>
              <a:r>
                <a:rPr lang="ru-RU" sz="400" dirty="0" smtClean="0"/>
                <a:t>2. …</a:t>
              </a:r>
            </a:p>
            <a:p>
              <a:r>
                <a:rPr lang="ru-RU" sz="400" dirty="0" smtClean="0"/>
                <a:t>3. …</a:t>
              </a:r>
            </a:p>
            <a:p>
              <a:r>
                <a:rPr lang="en-US" sz="400" dirty="0" smtClean="0"/>
                <a:t>n</a:t>
              </a:r>
              <a:r>
                <a:rPr lang="ru-RU" sz="400" dirty="0" smtClean="0"/>
                <a:t>. …</a:t>
              </a:r>
              <a:endParaRPr lang="ru-RU" sz="400" dirty="0"/>
            </a:p>
          </p:txBody>
        </p:sp>
      </p:grpSp>
      <p:pic>
        <p:nvPicPr>
          <p:cNvPr id="24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699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C10E6E-846C-4D06-ABBD-DCC2556434C4}"/>
              </a:ext>
            </a:extLst>
          </p:cNvPr>
          <p:cNvSpPr txBox="1"/>
          <p:nvPr/>
        </p:nvSpPr>
        <p:spPr>
          <a:xfrm>
            <a:off x="717453" y="266253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составлении протокола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916E5B7C-16C5-46BD-92F0-7BEE15A7A69D}"/>
              </a:ext>
            </a:extLst>
          </p:cNvPr>
          <p:cNvGrpSpPr/>
          <p:nvPr/>
        </p:nvGrpSpPr>
        <p:grpSpPr>
          <a:xfrm>
            <a:off x="253446" y="1147633"/>
            <a:ext cx="5446043" cy="5446043"/>
            <a:chOff x="253446" y="1147633"/>
            <a:chExt cx="5446043" cy="5446043"/>
          </a:xfrm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4A37E63C-CDC1-4391-9B8A-3DA8BE9A7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46" y="1147633"/>
              <a:ext cx="5446043" cy="5446043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F97E76B0-33D4-4720-AD80-3E1272DD81B3}"/>
                </a:ext>
              </a:extLst>
            </p:cNvPr>
            <p:cNvSpPr/>
            <p:nvPr/>
          </p:nvSpPr>
          <p:spPr>
            <a:xfrm>
              <a:off x="2347951" y="2922313"/>
              <a:ext cx="65594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600" b="0" i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latin typeface="Arial" panose="020B0604020202020204" pitchFamily="34" charset="0"/>
                </a:rPr>
                <a:t>1</a:t>
              </a:r>
              <a:endParaRPr lang="ru-RU" sz="660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B19E46CF-B1D2-4257-BEBC-47BD19938A89}"/>
                </a:ext>
              </a:extLst>
            </p:cNvPr>
            <p:cNvSpPr/>
            <p:nvPr/>
          </p:nvSpPr>
          <p:spPr>
            <a:xfrm>
              <a:off x="656182" y="1817565"/>
              <a:ext cx="169176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chemeClr val="bg1"/>
                  </a:solidFill>
                </a:rPr>
                <a:t>Отсутствие </a:t>
              </a:r>
            </a:p>
            <a:p>
              <a:r>
                <a:rPr lang="ru-RU" sz="2000" dirty="0">
                  <a:solidFill>
                    <a:schemeClr val="bg1"/>
                  </a:solidFill>
                </a:rPr>
                <a:t>этапов </a:t>
              </a:r>
            </a:p>
            <a:p>
              <a:r>
                <a:rPr lang="ru-RU" sz="2000" dirty="0">
                  <a:solidFill>
                    <a:schemeClr val="bg1"/>
                  </a:solidFill>
                </a:rPr>
                <a:t>с указанием количества участников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1B858C7F-5A24-44B3-80D1-B8049A015606}"/>
                </a:ext>
              </a:extLst>
            </p:cNvPr>
            <p:cNvSpPr/>
            <p:nvPr/>
          </p:nvSpPr>
          <p:spPr>
            <a:xfrm>
              <a:off x="3199088" y="2922313"/>
              <a:ext cx="65594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600" b="0" i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latin typeface="Arial" panose="020B0604020202020204" pitchFamily="34" charset="0"/>
                </a:rPr>
                <a:t>2</a:t>
              </a:r>
              <a:endParaRPr lang="ru-RU" sz="660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7F020314-6B5C-4B81-8A15-D0451915E780}"/>
                </a:ext>
              </a:extLst>
            </p:cNvPr>
            <p:cNvSpPr/>
            <p:nvPr/>
          </p:nvSpPr>
          <p:spPr>
            <a:xfrm>
              <a:off x="2719846" y="2112287"/>
              <a:ext cx="237351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2000" dirty="0">
                  <a:solidFill>
                    <a:schemeClr val="bg1"/>
                  </a:solidFill>
                </a:rPr>
                <a:t>Отсутствие</a:t>
              </a:r>
            </a:p>
            <a:p>
              <a:pPr algn="r"/>
              <a:r>
                <a:rPr lang="ru-RU" sz="2000" dirty="0">
                  <a:solidFill>
                    <a:schemeClr val="bg1"/>
                  </a:solidFill>
                </a:rPr>
                <a:t>«живого обсуждения» инициатив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38C3AA17-9116-4546-936C-F3B76CDDAA32}"/>
                </a:ext>
              </a:extLst>
            </p:cNvPr>
            <p:cNvSpPr/>
            <p:nvPr/>
          </p:nvSpPr>
          <p:spPr>
            <a:xfrm>
              <a:off x="2320519" y="4000276"/>
              <a:ext cx="65594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" sz="6600" b="0" i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latin typeface="Arial" panose="020B0604020202020204" pitchFamily="34" charset="0"/>
                </a:rPr>
                <a:t>4</a:t>
              </a:r>
              <a:endParaRPr lang="ru-RU" sz="660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CBE72075-7327-4290-B812-F862FF61AF63}"/>
                </a:ext>
              </a:extLst>
            </p:cNvPr>
            <p:cNvSpPr/>
            <p:nvPr/>
          </p:nvSpPr>
          <p:spPr>
            <a:xfrm>
              <a:off x="1001906" y="4368863"/>
              <a:ext cx="2089831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chemeClr val="bg1"/>
                  </a:solidFill>
                </a:rPr>
                <a:t>Отсутствие</a:t>
              </a:r>
            </a:p>
            <a:p>
              <a:r>
                <a:rPr lang="ru-RU" sz="2000" dirty="0">
                  <a:solidFill>
                    <a:schemeClr val="bg1"/>
                  </a:solidFill>
                </a:rPr>
                <a:t>  перечня </a:t>
              </a:r>
            </a:p>
            <a:p>
              <a:r>
                <a:rPr lang="ru-RU" sz="2000" dirty="0">
                  <a:solidFill>
                    <a:schemeClr val="bg1"/>
                  </a:solidFill>
                </a:rPr>
                <a:t>    всех </a:t>
              </a:r>
            </a:p>
            <a:p>
              <a:r>
                <a:rPr lang="ru-RU" sz="2000" dirty="0">
                  <a:solidFill>
                    <a:schemeClr val="bg1"/>
                  </a:solidFill>
                </a:rPr>
                <a:t>     проектных</a:t>
              </a:r>
            </a:p>
            <a:p>
              <a:r>
                <a:rPr lang="ru-RU" sz="2000" dirty="0">
                  <a:solidFill>
                    <a:schemeClr val="bg1"/>
                  </a:solidFill>
                </a:rPr>
                <a:t>            идей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6F9EDC9F-E8F9-4EA2-AFA6-47B8AAFC235D}"/>
                </a:ext>
              </a:extLst>
            </p:cNvPr>
            <p:cNvSpPr/>
            <p:nvPr/>
          </p:nvSpPr>
          <p:spPr>
            <a:xfrm>
              <a:off x="3250654" y="4076475"/>
              <a:ext cx="65594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" sz="6600" b="0" i="0" smtClean="0"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latin typeface="Arial" panose="020B0604020202020204" pitchFamily="34" charset="0"/>
                </a:rPr>
                <a:t>5</a:t>
              </a:r>
              <a:endParaRPr lang="ru-RU" sz="660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08E4734E-E66F-4E1B-9507-A4801A5A134B}"/>
                </a:ext>
              </a:extLst>
            </p:cNvPr>
            <p:cNvSpPr/>
            <p:nvPr/>
          </p:nvSpPr>
          <p:spPr>
            <a:xfrm>
              <a:off x="3199088" y="4757800"/>
              <a:ext cx="208983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2000" dirty="0">
                  <a:solidFill>
                    <a:schemeClr val="bg1"/>
                  </a:solidFill>
                </a:rPr>
                <a:t>Отсутствие повестки проведения собрания</a:t>
              </a: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59F8120-B33E-4B18-A630-B44B0E8C3D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0"/>
          <a:stretch/>
        </p:blipFill>
        <p:spPr>
          <a:xfrm flipH="1">
            <a:off x="5634412" y="1129333"/>
            <a:ext cx="2853175" cy="5446043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4E111AC7-B8A5-4B2E-9C08-16762627BF21}"/>
              </a:ext>
            </a:extLst>
          </p:cNvPr>
          <p:cNvSpPr/>
          <p:nvPr/>
        </p:nvSpPr>
        <p:spPr>
          <a:xfrm>
            <a:off x="5770395" y="2912755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" sz="660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3</a:t>
            </a:r>
            <a:endParaRPr lang="ru-RU" sz="6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2DA30F2F-C2AA-44C9-81CF-73F8B57865FE}"/>
              </a:ext>
            </a:extLst>
          </p:cNvPr>
          <p:cNvSpPr/>
          <p:nvPr/>
        </p:nvSpPr>
        <p:spPr>
          <a:xfrm>
            <a:off x="5749681" y="4000276"/>
            <a:ext cx="6142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6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587B340-ADCC-444F-9A03-08522E215B25}"/>
              </a:ext>
            </a:extLst>
          </p:cNvPr>
          <p:cNvSpPr/>
          <p:nvPr/>
        </p:nvSpPr>
        <p:spPr>
          <a:xfrm>
            <a:off x="5798887" y="1797784"/>
            <a:ext cx="23735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</a:rPr>
              <a:t>Использование публичного бренда, а не наименования государственной программы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44DC5D96-89ED-4262-8887-E6702155291C}"/>
              </a:ext>
            </a:extLst>
          </p:cNvPr>
          <p:cNvSpPr/>
          <p:nvPr/>
        </p:nvSpPr>
        <p:spPr>
          <a:xfrm>
            <a:off x="5606980" y="4210608"/>
            <a:ext cx="18880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err="1">
                <a:solidFill>
                  <a:schemeClr val="bg1"/>
                </a:solidFill>
              </a:rPr>
              <a:t>Несоот</a:t>
            </a:r>
            <a:r>
              <a:rPr lang="ru-RU" sz="2000" dirty="0">
                <a:solidFill>
                  <a:schemeClr val="bg1"/>
                </a:solidFill>
              </a:rPr>
              <a:t>-</a:t>
            </a:r>
          </a:p>
          <a:p>
            <a:pPr algn="r"/>
            <a:r>
              <a:rPr lang="ru-RU" sz="2000" dirty="0" err="1">
                <a:solidFill>
                  <a:schemeClr val="bg1"/>
                </a:solidFill>
              </a:rPr>
              <a:t>ветствие</a:t>
            </a:r>
            <a:r>
              <a:rPr lang="ru-RU" sz="2000" dirty="0">
                <a:solidFill>
                  <a:schemeClr val="bg1"/>
                </a:solidFill>
              </a:rPr>
              <a:t> наименования 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</a:rPr>
              <a:t>проекта </a:t>
            </a:r>
          </a:p>
          <a:p>
            <a:pPr algn="r"/>
            <a:r>
              <a:rPr lang="ru-RU" sz="2000" dirty="0">
                <a:solidFill>
                  <a:schemeClr val="bg1"/>
                </a:solidFill>
              </a:rPr>
              <a:t>с заявкой</a:t>
            </a:r>
          </a:p>
        </p:txBody>
      </p:sp>
    </p:spTree>
    <p:extLst>
      <p:ext uri="{BB962C8B-B14F-4D97-AF65-F5344CB8AC3E}">
        <p14:creationId xmlns:p14="http://schemas.microsoft.com/office/powerpoint/2010/main" val="1098575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t="16138" r="50833" b="5061"/>
          <a:stretch/>
        </p:blipFill>
        <p:spPr bwMode="auto">
          <a:xfrm>
            <a:off x="251520" y="836712"/>
            <a:ext cx="4317396" cy="576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771800" y="185368"/>
            <a:ext cx="3600399" cy="584815"/>
            <a:chOff x="179512" y="179929"/>
            <a:chExt cx="4664993" cy="584815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3830CC2-4323-4551-9010-F0121D38D776}"/>
                </a:ext>
              </a:extLst>
            </p:cNvPr>
            <p:cNvSpPr txBox="1"/>
            <p:nvPr/>
          </p:nvSpPr>
          <p:spPr>
            <a:xfrm>
              <a:off x="179512" y="179929"/>
              <a:ext cx="4664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НАДО </a:t>
              </a:r>
              <a:r>
                <a:rPr lang="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</a:t>
              </a:r>
              <a:r>
                <a:rPr lang="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!!!</a:t>
              </a:r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трелка вниз 4"/>
            <p:cNvSpPr/>
            <p:nvPr/>
          </p:nvSpPr>
          <p:spPr>
            <a:xfrm>
              <a:off x="3340291" y="179969"/>
              <a:ext cx="648072" cy="584775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4141904" cy="4368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5348345"/>
            <a:ext cx="4141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Инициатор общественного проекта – ТОС</a:t>
            </a:r>
          </a:p>
          <a:p>
            <a:pPr algn="r"/>
            <a:r>
              <a:rPr lang="ru-RU" sz="1400" b="1" dirty="0" smtClean="0"/>
              <a:t>(протокол конференции делегатов ТОС)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6074132"/>
            <a:ext cx="4141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Инициатор общественного проекта – население</a:t>
            </a:r>
          </a:p>
          <a:p>
            <a:r>
              <a:rPr lang="ru-RU" sz="1400" b="1" dirty="0" smtClean="0"/>
              <a:t>(протокол собрания/конференции граждан)</a:t>
            </a:r>
            <a:endParaRPr lang="ru-RU" sz="1400" b="1" dirty="0"/>
          </a:p>
        </p:txBody>
      </p:sp>
      <p:sp>
        <p:nvSpPr>
          <p:cNvPr id="7" name="Выгнутая влево стрелка 6"/>
          <p:cNvSpPr/>
          <p:nvPr/>
        </p:nvSpPr>
        <p:spPr>
          <a:xfrm rot="8045028">
            <a:off x="4775618" y="5443156"/>
            <a:ext cx="250088" cy="648072"/>
          </a:xfrm>
          <a:prstGeom prst="curvedRightArrow">
            <a:avLst>
              <a:gd name="adj1" fmla="val 23956"/>
              <a:gd name="adj2" fmla="val 50000"/>
              <a:gd name="adj3" fmla="val 6848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 rot="8045028" flipH="1">
            <a:off x="5326833" y="5203461"/>
            <a:ext cx="269030" cy="648072"/>
          </a:xfrm>
          <a:prstGeom prst="curvedRightArrow">
            <a:avLst>
              <a:gd name="adj1" fmla="val 23956"/>
              <a:gd name="adj2" fmla="val 50000"/>
              <a:gd name="adj3" fmla="val 6848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19" y="836712"/>
            <a:ext cx="4329385" cy="5760640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5" name="Прямоугольник 14"/>
          <p:cNvSpPr/>
          <p:nvPr/>
        </p:nvSpPr>
        <p:spPr>
          <a:xfrm>
            <a:off x="4788024" y="815262"/>
            <a:ext cx="4163636" cy="4390174"/>
          </a:xfrm>
          <a:prstGeom prst="rect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pic>
        <p:nvPicPr>
          <p:cNvPr id="13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78" y="116632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099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67847F-9B62-42F2-9D34-444524229092}"/>
              </a:ext>
            </a:extLst>
          </p:cNvPr>
          <p:cNvSpPr txBox="1"/>
          <p:nvPr/>
        </p:nvSpPr>
        <p:spPr>
          <a:xfrm>
            <a:off x="-468560" y="1259175"/>
            <a:ext cx="10081120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КОНКУРС </a:t>
            </a:r>
          </a:p>
          <a:p>
            <a:pPr algn="ctr"/>
            <a:r>
              <a:rPr lang="ru-RU" sz="13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РЕЙТИНГ</a:t>
            </a:r>
          </a:p>
        </p:txBody>
      </p:sp>
    </p:spTree>
    <p:extLst>
      <p:ext uri="{BB962C8B-B14F-4D97-AF65-F5344CB8AC3E}">
        <p14:creationId xmlns:p14="http://schemas.microsoft.com/office/powerpoint/2010/main" val="4532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5723" y="1289894"/>
            <a:ext cx="8358893" cy="5173505"/>
            <a:chOff x="325722" y="321722"/>
            <a:chExt cx="8358893" cy="452582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25725" y="339502"/>
              <a:ext cx="3957955" cy="1007110"/>
              <a:chOff x="0" y="0"/>
              <a:chExt cx="3957955" cy="1007110"/>
            </a:xfrm>
          </p:grpSpPr>
          <p:sp>
            <p:nvSpPr>
              <p:cNvPr id="10" name="Скругленный прямоугольник 9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marR="0" lvl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Дороги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</a:endParaRPr>
              </a:p>
            </p:txBody>
          </p:sp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2" name="Рисунок 11" descr="Ð¨Ð¾ÑÑÐµ, ÐÐ¾ÑÐ¾Ð³Ð¸, ÐÐ¾Ð»Ð¾ÑÑ, ÐÑÑÐ°Ð»ÑÑ, ÐÑÐ½ÐºÑÐ¸ÑÐ½Ð°Ñ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438" y="171450"/>
                <a:ext cx="513727" cy="628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" name="Группа 12"/>
            <p:cNvGrpSpPr/>
            <p:nvPr/>
          </p:nvGrpSpPr>
          <p:grpSpPr>
            <a:xfrm>
              <a:off x="4726660" y="321722"/>
              <a:ext cx="3957955" cy="1007110"/>
              <a:chOff x="0" y="0"/>
              <a:chExt cx="3957955" cy="1007110"/>
            </a:xfrm>
          </p:grpSpPr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>
                  <a:spcAft>
                    <a:spcPts val="0"/>
                  </a:spcAft>
                </a:pPr>
                <a:r>
                  <a:rPr lang="ru-RU" sz="2600" b="1" dirty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Освещение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180975" y="95250"/>
                <a:ext cx="561340" cy="799465"/>
                <a:chOff x="266844" y="4324350"/>
                <a:chExt cx="561975" cy="800100"/>
              </a:xfrm>
            </p:grpSpPr>
            <p:sp>
              <p:nvSpPr>
                <p:cNvPr id="16" name="Скругленный прямоугольник 15"/>
                <p:cNvSpPr/>
                <p:nvPr/>
              </p:nvSpPr>
              <p:spPr>
                <a:xfrm>
                  <a:off x="266844" y="4324350"/>
                  <a:ext cx="561975" cy="800100"/>
                </a:xfrm>
                <a:prstGeom prst="roundRect">
                  <a:avLst>
                    <a:gd name="adj" fmla="val 21747"/>
                  </a:avLst>
                </a:prstGeom>
                <a:gradFill flip="none" rotWithShape="1">
                  <a:gsLst>
                    <a:gs pos="0">
                      <a:srgbClr val="4BACC6">
                        <a:tint val="50000"/>
                        <a:satMod val="300000"/>
                      </a:srgbClr>
                    </a:gs>
                    <a:gs pos="35000">
                      <a:srgbClr val="4BACC6">
                        <a:tint val="37000"/>
                        <a:satMod val="300000"/>
                      </a:srgbClr>
                    </a:gs>
                    <a:gs pos="100000">
                      <a:srgbClr val="4BACC6">
                        <a:tint val="15000"/>
                        <a:satMod val="35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solidFill>
                    <a:srgbClr val="4BACC6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ru-RU"/>
                </a:p>
              </p:txBody>
            </p:sp>
            <p:pic>
              <p:nvPicPr>
                <p:cNvPr id="17" name="Рисунок 16" descr="Ð£Ð»Ð¸ÑÐ½ÑÐ¹ Ð¤Ð¾Ð½Ð°ÑÑ, Ð¤Ð¾Ð½Ð°ÑÑ, Ð¡ÑÐ°ÑÑÐ¹, ÐÐ³Ð½Ð¸, ÐÐ°Ð¼Ð¿Ñ, Ð ÐµÑÑÐ¾"/>
                <p:cNvPicPr/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620" r="27164"/>
                <a:stretch/>
              </p:blipFill>
              <p:spPr bwMode="auto">
                <a:xfrm>
                  <a:off x="418219" y="4427557"/>
                  <a:ext cx="263479" cy="6097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18" name="Группа 17"/>
            <p:cNvGrpSpPr/>
            <p:nvPr/>
          </p:nvGrpSpPr>
          <p:grpSpPr>
            <a:xfrm>
              <a:off x="325725" y="2679174"/>
              <a:ext cx="3957955" cy="1007110"/>
              <a:chOff x="0" y="0"/>
              <a:chExt cx="3957955" cy="1007110"/>
            </a:xfrm>
          </p:grpSpPr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/>
                <a:r>
                  <a:rPr lang="ru-RU" sz="2600" b="1" dirty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Памятники </a:t>
                </a:r>
                <a:r>
                  <a:rPr lang="ru-RU" sz="2400" b="1" dirty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истории и культуры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pic>
            <p:nvPicPr>
              <p:cNvPr id="21" name="Рисунок 20" descr="ÐÐ°ÑÑÐ¸Ð½ÐºÐ¸ Ð¿Ð¾ Ð·Ð°Ð¿ÑÐ¾ÑÑ ÐºÑÐ»ÑÑÑÑÐ° png"/>
              <p:cNvPicPr/>
              <p:nvPr/>
            </p:nvPicPr>
            <p:blipFill rotWithShape="1">
              <a:blip r:embed="rId4" cstate="print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23" t="8088" r="14715" b="6618"/>
              <a:stretch/>
            </p:blipFill>
            <p:spPr bwMode="auto">
              <a:xfrm>
                <a:off x="187438" y="219075"/>
                <a:ext cx="513727" cy="59055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22" name="Группа 21"/>
            <p:cNvGrpSpPr/>
            <p:nvPr/>
          </p:nvGrpSpPr>
          <p:grpSpPr>
            <a:xfrm>
              <a:off x="325722" y="1482407"/>
              <a:ext cx="3957955" cy="1007110"/>
              <a:chOff x="0" y="0"/>
              <a:chExt cx="3957955" cy="1007110"/>
            </a:xfrm>
          </p:grpSpPr>
          <p:sp>
            <p:nvSpPr>
              <p:cNvPr id="23" name="Скругленный прямоугольник 22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>
                  <a:spcAft>
                    <a:spcPts val="0"/>
                  </a:spcAft>
                </a:pPr>
                <a:r>
                  <a:rPr lang="ru-RU" sz="2600" b="1" dirty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Пожарная безопасность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pic>
            <p:nvPicPr>
              <p:cNvPr id="25" name="Рисунок 24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438" y="190500"/>
                <a:ext cx="513727" cy="609600"/>
              </a:xfrm>
              <a:prstGeom prst="rect">
                <a:avLst/>
              </a:prstGeom>
            </p:spPr>
          </p:pic>
        </p:grpSp>
        <p:grpSp>
          <p:nvGrpSpPr>
            <p:cNvPr id="28" name="Группа 27"/>
            <p:cNvGrpSpPr/>
            <p:nvPr/>
          </p:nvGrpSpPr>
          <p:grpSpPr>
            <a:xfrm>
              <a:off x="325725" y="3840440"/>
              <a:ext cx="3957955" cy="1007110"/>
              <a:chOff x="0" y="0"/>
              <a:chExt cx="3957955" cy="1007110"/>
            </a:xfrm>
          </p:grpSpPr>
          <p:sp>
            <p:nvSpPr>
              <p:cNvPr id="29" name="Скругленный прямоугольник 28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lvl="0" algn="ctr"/>
                <a:r>
                  <a:rPr kumimoji="0" lang="ru-RU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Спортивные площадки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</a:endParaRP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4726660" y="2675364"/>
              <a:ext cx="3957955" cy="1007110"/>
              <a:chOff x="0" y="0"/>
              <a:chExt cx="3957955" cy="1007110"/>
            </a:xfrm>
          </p:grpSpPr>
          <p:sp>
            <p:nvSpPr>
              <p:cNvPr id="33" name="Скругленный прямоугольник 32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>
                  <a:spcAft>
                    <a:spcPts val="0"/>
                  </a:spcAft>
                </a:pPr>
                <a:r>
                  <a:rPr lang="ru-RU" sz="2600" b="1" dirty="0" smtClean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Парки и скверы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5" name="Скругленный прямоугольник 34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37" name="Группа 36"/>
            <p:cNvGrpSpPr/>
            <p:nvPr/>
          </p:nvGrpSpPr>
          <p:grpSpPr>
            <a:xfrm>
              <a:off x="4726658" y="1490980"/>
              <a:ext cx="3957955" cy="1007110"/>
              <a:chOff x="0" y="0"/>
              <a:chExt cx="3957955" cy="1007110"/>
            </a:xfrm>
          </p:grpSpPr>
          <p:sp>
            <p:nvSpPr>
              <p:cNvPr id="38" name="Скругленный прямоугольник 37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/>
                <a:r>
                  <a:rPr lang="ru-RU" sz="2600" b="1" dirty="0" smtClean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Водоснабжение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9" name="Скругленный прямоугольник 38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41" name="Группа 40"/>
            <p:cNvGrpSpPr/>
            <p:nvPr/>
          </p:nvGrpSpPr>
          <p:grpSpPr>
            <a:xfrm>
              <a:off x="4726656" y="3840440"/>
              <a:ext cx="3957955" cy="1007110"/>
              <a:chOff x="0" y="0"/>
              <a:chExt cx="3957955" cy="1007110"/>
            </a:xfrm>
          </p:grpSpPr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>
                  <a:spcAft>
                    <a:spcPts val="0"/>
                  </a:spcAft>
                </a:pPr>
                <a:r>
                  <a:rPr lang="ru-RU" sz="2600" b="1" dirty="0" smtClean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Детские площадки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pic>
          <p:nvPicPr>
            <p:cNvPr id="45" name="Рисунок 44" descr="ÐÐ¾Ð¶Ð°Ñ, ÐÐ¾ÑÐµÐ³Ð°Ñ, ÐÐ¸Ð´ÑÐ°Ð½Ñ, ÐÐ¾Ð´Ð¾ÑÐ½Ð°Ð±Ð¶ÐµÐ½Ð¸Ðµ"/>
            <p:cNvPicPr/>
            <p:nvPr/>
          </p:nvPicPr>
          <p:blipFill>
            <a:blip r:embed="rId6" cstate="print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110" y="1701299"/>
              <a:ext cx="537935" cy="596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Рисунок 46" descr="https://cdn.pixabay.com/photo/2012/05/07/02/13/landscape-47589__340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631" y="2975324"/>
              <a:ext cx="561340" cy="407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Рисунок 47" descr="ÐÐµÐ²Ð¾ÑÐºÐ°, Ð¤ÑÑÐ±Ð¾Ð», Ð¡ÑÐ°ÑÑÐ»Ð¸Ð²Ñ, Ð ÐµÐ±ÐµÐ½Ð¾Ðº, Ð¨Ð°Ñ, ÐÐ³ÑÑ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631" y="4045364"/>
              <a:ext cx="561340" cy="597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Рисунок 48" descr="Ð¡Ð¿Ð¾ÑÑ, ÐÐµÐ³ÑÐ½, ÐÐ´Ð¾ÑÐ¾Ð²ÑÑ, Ð¤Ð¸ÑÐ½ÐµÑ, Ð¡Ð¿Ð¾ÑÑÑÐ¼ÐµÐ½, ÐÑÐ¿Ð¾Ð»Ð½Ð¸ÑÑ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864" b="3426"/>
            <a:stretch/>
          </p:blipFill>
          <p:spPr bwMode="auto">
            <a:xfrm>
              <a:off x="578201" y="3992775"/>
              <a:ext cx="405495" cy="70243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6" name="Заголовок 1"/>
          <p:cNvSpPr txBox="1">
            <a:spLocks/>
          </p:cNvSpPr>
          <p:nvPr/>
        </p:nvSpPr>
        <p:spPr>
          <a:xfrm>
            <a:off x="1412110" y="404664"/>
            <a:ext cx="6418535" cy="6138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633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977" y="188640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Отличия финансирования действующих форм </a:t>
            </a:r>
          </a:p>
          <a:p>
            <a:pPr algn="ctr"/>
            <a:r>
              <a:rPr lang="ru-RU" sz="3200" b="1" dirty="0" smtClean="0"/>
              <a:t>инициативного бюджетирования в СО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387388"/>
              </p:ext>
            </p:extLst>
          </p:nvPr>
        </p:nvGraphicFramePr>
        <p:xfrm>
          <a:off x="251521" y="1337866"/>
          <a:ext cx="8640960" cy="5257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{6E25E649-3F16-4E02-A733-19D2CDBF48F0}</a:tableStyleId>
              </a:tblPr>
              <a:tblGrid>
                <a:gridCol w="1440159"/>
                <a:gridCol w="2400267"/>
                <a:gridCol w="2400267"/>
                <a:gridCol w="240026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Отличие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Общественные проекты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Сходы граждан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(решения о самообложении)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Инициативные проекты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Форма </a:t>
                      </a:r>
                      <a:r>
                        <a:rPr lang="ru-RU" sz="1100" b="1" dirty="0" err="1" smtClean="0"/>
                        <a:t>софинанси-рования</a:t>
                      </a:r>
                      <a:r>
                        <a:rPr lang="ru-RU" sz="1100" b="1" dirty="0" smtClean="0"/>
                        <a:t> со стороны физ. и юр. лиц</a:t>
                      </a:r>
                      <a:endParaRPr lang="ru-RU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Добровольные пожертвования </a:t>
                      </a:r>
                    </a:p>
                    <a:p>
                      <a:r>
                        <a:rPr lang="ru-RU" sz="1100" dirty="0" smtClean="0"/>
                        <a:t>(в</a:t>
                      </a:r>
                      <a:r>
                        <a:rPr lang="ru-RU" sz="1100" baseline="0" dirty="0" smtClean="0"/>
                        <a:t> случае экономии могут быть направлены на дальнейшее благоустройство)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Средства самообложения (обязательны к внесению</a:t>
                      </a:r>
                      <a:r>
                        <a:rPr lang="ru-RU" sz="1100" baseline="0" dirty="0" smtClean="0"/>
                        <a:t> в местный бюджет, могут быть привлечены добровольные пожертвования)</a:t>
                      </a: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Инициативные платежи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(требуют обязательного возврата, в случае возникновения экономии)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Уровень финансирования практики</a:t>
                      </a:r>
                      <a:endParaRPr lang="ru-RU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Региональный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(на основе заявочной документации)</a:t>
                      </a:r>
                      <a:endParaRPr lang="ru-RU" sz="1100" dirty="0" smtClean="0"/>
                    </a:p>
                    <a:p>
                      <a:endParaRPr lang="ru-RU" sz="11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Региональный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Расчет осуществляется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по пропорции 1:3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(на основе заявочной документации)</a:t>
                      </a:r>
                      <a:endParaRPr lang="ru-RU" sz="11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100" smtClean="0"/>
                        <a:t>муниципальный (</a:t>
                      </a:r>
                      <a:r>
                        <a:rPr lang="ru-RU" sz="1100" baseline="0" smtClean="0"/>
                        <a:t>источником финансирования инициативных проектов является только местный бюджет и (при наличии) инициативные платежи)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ru-RU" sz="1100" smtClean="0"/>
                        <a:t>может</a:t>
                      </a:r>
                      <a:r>
                        <a:rPr lang="ru-RU" sz="1100" baseline="0" smtClean="0"/>
                        <a:t> </a:t>
                      </a:r>
                      <a:r>
                        <a:rPr lang="ru-RU" sz="1100" baseline="0" dirty="0" smtClean="0"/>
                        <a:t>быть </a:t>
                      </a:r>
                      <a:r>
                        <a:rPr lang="ru-RU" sz="1100" baseline="0" smtClean="0"/>
                        <a:t>региональный </a:t>
                      </a:r>
                      <a:br>
                        <a:rPr lang="ru-RU" sz="1100" baseline="0" smtClean="0"/>
                      </a:br>
                      <a:r>
                        <a:rPr lang="ru-RU" sz="1100" baseline="0" smtClean="0"/>
                        <a:t>(в наст.вр. в Самарской области отсутствует программа поддержки инициативных проектов на региональном уровне.</a:t>
                      </a:r>
                      <a:endParaRPr lang="ru-RU" sz="1100" b="1" baseline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Методика</a:t>
                      </a:r>
                      <a:r>
                        <a:rPr lang="ru-RU" sz="1100" b="1" baseline="0" dirty="0" smtClean="0"/>
                        <a:t> финансирования практики</a:t>
                      </a:r>
                      <a:endParaRPr lang="ru-RU" sz="1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Местный бюджет:</a:t>
                      </a:r>
                      <a:r>
                        <a:rPr lang="ru-RU" sz="1100" baseline="0" dirty="0" smtClean="0"/>
                        <a:t> от 1% до 30% и выше;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Средства</a:t>
                      </a:r>
                      <a:r>
                        <a:rPr lang="ru-RU" sz="1100" baseline="0" dirty="0" smtClean="0"/>
                        <a:t> физ. и юр. лиц</a:t>
                      </a:r>
                      <a:r>
                        <a:rPr lang="ru-RU" sz="1100" dirty="0" smtClean="0"/>
                        <a:t>:</a:t>
                      </a:r>
                      <a:r>
                        <a:rPr lang="ru-RU" sz="1100" baseline="0" dirty="0" smtClean="0"/>
                        <a:t> от 7% до 20% и выше;</a:t>
                      </a:r>
                      <a:endParaRPr lang="ru-RU" sz="11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Областной бюджет:</a:t>
                      </a:r>
                      <a:r>
                        <a:rPr lang="ru-RU" sz="1100" baseline="0" dirty="0" smtClean="0"/>
                        <a:t> до 92%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Местный бюджет:</a:t>
                      </a:r>
                      <a:r>
                        <a:rPr lang="ru-RU" sz="1100" baseline="0" dirty="0" smtClean="0"/>
                        <a:t> отсутствует;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100" dirty="0" smtClean="0"/>
                        <a:t>Средства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самообложения и добровольные пожертвования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физ. и юр. лиц</a:t>
                      </a:r>
                      <a:r>
                        <a:rPr lang="ru-RU" sz="1100" dirty="0" smtClean="0"/>
                        <a:t>:</a:t>
                      </a:r>
                      <a:r>
                        <a:rPr lang="ru-RU" sz="1100" baseline="0" dirty="0" smtClean="0"/>
                        <a:t> 25%;</a:t>
                      </a:r>
                      <a:endParaRPr lang="ru-RU" sz="11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Областной бюджет:</a:t>
                      </a:r>
                      <a:r>
                        <a:rPr lang="ru-RU" sz="1100" baseline="0" dirty="0" smtClean="0"/>
                        <a:t> 75%.</a:t>
                      </a:r>
                    </a:p>
                    <a:p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Местный бюджет: определяется в положении</a:t>
                      </a:r>
                      <a:r>
                        <a:rPr lang="ru-RU" sz="1100" baseline="0" dirty="0" smtClean="0"/>
                        <a:t> об инициативных проектах в локальном НПА МО</a:t>
                      </a:r>
                      <a:r>
                        <a:rPr lang="ru-RU" sz="1100" dirty="0" smtClean="0"/>
                        <a:t>;</a:t>
                      </a:r>
                    </a:p>
                    <a:p>
                      <a:r>
                        <a:rPr lang="ru-RU" sz="1100" dirty="0" smtClean="0"/>
                        <a:t>Средства физ. и юр. лиц: определяются в положении</a:t>
                      </a:r>
                      <a:r>
                        <a:rPr lang="ru-RU" sz="1100" baseline="0" dirty="0" smtClean="0"/>
                        <a:t> об инициативных проектах в локальном НПА МО</a:t>
                      </a:r>
                      <a:r>
                        <a:rPr lang="ru-RU" sz="1100" dirty="0" smtClean="0"/>
                        <a:t>;</a:t>
                      </a:r>
                    </a:p>
                    <a:p>
                      <a:r>
                        <a:rPr lang="ru-RU" sz="1100" dirty="0" smtClean="0"/>
                        <a:t>Областной бюджет: отсутствует</a:t>
                      </a:r>
                    </a:p>
                    <a:p>
                      <a:r>
                        <a:rPr lang="ru-RU" sz="1100" dirty="0" smtClean="0"/>
                        <a:t>Федеральный бюджет: отсутствует</a:t>
                      </a:r>
                    </a:p>
                    <a:p>
                      <a:r>
                        <a:rPr lang="ru-RU" sz="1100" dirty="0" smtClean="0"/>
                        <a:t>(на основе заявочной документации)</a:t>
                      </a:r>
                    </a:p>
                    <a:p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111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5725" y="452670"/>
            <a:ext cx="8348250" cy="6003309"/>
            <a:chOff x="325725" y="339502"/>
            <a:chExt cx="8348250" cy="450248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25725" y="339502"/>
              <a:ext cx="3957955" cy="1007110"/>
              <a:chOff x="0" y="0"/>
              <a:chExt cx="3957955" cy="1007110"/>
            </a:xfrm>
          </p:grpSpPr>
          <p:sp>
            <p:nvSpPr>
              <p:cNvPr id="10" name="Скругленный прямоугольник 9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lvl="0" algn="ctr"/>
                <a:r>
                  <a:rPr kumimoji="0" lang="ru-RU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Площадки для выгула собак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</a:endParaRPr>
              </a:p>
            </p:txBody>
          </p:sp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325726" y="3834873"/>
              <a:ext cx="3957955" cy="1007110"/>
              <a:chOff x="0" y="0"/>
              <a:chExt cx="3957955" cy="1007110"/>
            </a:xfrm>
          </p:grpSpPr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>
                  <a:spcAft>
                    <a:spcPts val="0"/>
                  </a:spcAft>
                </a:pPr>
                <a:r>
                  <a:rPr lang="ru-RU" sz="2600" b="1" dirty="0" smtClean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Содержание мест захоронения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716017" y="3834874"/>
              <a:ext cx="3957955" cy="1007110"/>
              <a:chOff x="0" y="0"/>
              <a:chExt cx="3957955" cy="1007110"/>
            </a:xfrm>
          </p:grpSpPr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/>
                <a:r>
                  <a:rPr lang="ru-RU" sz="2600" b="1" dirty="0" smtClean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Народные промыслы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pic>
          <p:nvPicPr>
            <p:cNvPr id="40" name="Рисунок 39" descr="Ð§ÐµÐ»Ð¾Ð²ÐµÐº, Ð¡Ð¾Ð±Ð°ÐºÐ°, ÐÑÐ»ÑÐµÑ, ÐÑÑ, ÐÐ¸Ð²Ð¾ÑÐ½ÑÐµ, ÐÐµÑ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58" y="612502"/>
              <a:ext cx="500947" cy="499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0" name="Picture 2" descr="http://clipart-library.com/new_gallery/80-803261_clipart-library-morning-prayer-prayer-candle-p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608" l="5543" r="99457">
                          <a14:foregroundMark x1="45652" y1="31633" x2="45652" y2="31633"/>
                          <a14:foregroundMark x1="20978" y1="24019" x2="20978" y2="24019"/>
                          <a14:foregroundMark x1="46630" y1="26374" x2="46630" y2="26374"/>
                          <a14:foregroundMark x1="46304" y1="29906" x2="48261" y2="35714"/>
                          <a14:foregroundMark x1="48261" y1="32025" x2="45870" y2="21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11" y="3975321"/>
              <a:ext cx="732428" cy="79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Группа 51"/>
            <p:cNvGrpSpPr/>
            <p:nvPr/>
          </p:nvGrpSpPr>
          <p:grpSpPr>
            <a:xfrm>
              <a:off x="325726" y="1490979"/>
              <a:ext cx="3957955" cy="1007110"/>
              <a:chOff x="0" y="0"/>
              <a:chExt cx="3957955" cy="1007110"/>
            </a:xfrm>
          </p:grpSpPr>
          <p:sp>
            <p:nvSpPr>
              <p:cNvPr id="53" name="Скругленный прямоугольник 52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>
                  <a:spcAft>
                    <a:spcPts val="0"/>
                  </a:spcAft>
                </a:pPr>
                <a:r>
                  <a:rPr lang="ru-RU" sz="2600" b="1" dirty="0" smtClean="0">
                    <a:solidFill>
                      <a:srgbClr val="1F497D"/>
                    </a:solidFill>
                    <a:latin typeface="Times New Roman"/>
                    <a:ea typeface="Calibri"/>
                  </a:rPr>
                  <a:t>Фонтаны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4" name="Скругленный прямоугольник 53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pic>
          <p:nvPicPr>
            <p:cNvPr id="2052" name="Picture 4" descr="https://clipart-best.com/img/fountain/fountain-clip-art-1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183" y="1676828"/>
              <a:ext cx="642687" cy="635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Группа 71"/>
            <p:cNvGrpSpPr/>
            <p:nvPr/>
          </p:nvGrpSpPr>
          <p:grpSpPr>
            <a:xfrm>
              <a:off x="325726" y="2675364"/>
              <a:ext cx="3957955" cy="1007110"/>
              <a:chOff x="0" y="0"/>
              <a:chExt cx="3957955" cy="1007110"/>
            </a:xfrm>
          </p:grpSpPr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lvl="0" algn="ctr"/>
                <a:r>
                  <a:rPr kumimoji="0" lang="ru-RU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Озеленение</a:t>
                </a:r>
                <a:endPara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5" name="Группа 74"/>
            <p:cNvGrpSpPr/>
            <p:nvPr/>
          </p:nvGrpSpPr>
          <p:grpSpPr>
            <a:xfrm>
              <a:off x="4716020" y="2675364"/>
              <a:ext cx="3957955" cy="1007110"/>
              <a:chOff x="0" y="0"/>
              <a:chExt cx="3957955" cy="1007110"/>
            </a:xfrm>
          </p:grpSpPr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>
                  <a:spcAft>
                    <a:spcPts val="0"/>
                  </a:spcAft>
                </a:pPr>
                <a:r>
                  <a:rPr lang="ru-RU" sz="2400" b="1" dirty="0" smtClean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Сбор коммунальных отходов</a:t>
                </a:r>
                <a:endParaRPr lang="ru-RU" sz="11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78" name="Группа 77"/>
            <p:cNvGrpSpPr/>
            <p:nvPr/>
          </p:nvGrpSpPr>
          <p:grpSpPr>
            <a:xfrm>
              <a:off x="4716018" y="1490980"/>
              <a:ext cx="3957955" cy="1007110"/>
              <a:chOff x="0" y="0"/>
              <a:chExt cx="3957955" cy="1007110"/>
            </a:xfrm>
          </p:grpSpPr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623888" algn="ctr"/>
                <a:r>
                  <a:rPr lang="ru-RU" sz="2600" b="1" dirty="0" smtClean="0">
                    <a:solidFill>
                      <a:srgbClr val="1F497D"/>
                    </a:solidFill>
                    <a:effectLst/>
                    <a:latin typeface="Times New Roman"/>
                    <a:ea typeface="Calibri"/>
                  </a:rPr>
                  <a:t>Охрана окружающей среды</a:t>
                </a:r>
                <a:endParaRPr lang="ru-RU" sz="12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grpSp>
          <p:nvGrpSpPr>
            <p:cNvPr id="84" name="Группа 83"/>
            <p:cNvGrpSpPr/>
            <p:nvPr/>
          </p:nvGrpSpPr>
          <p:grpSpPr>
            <a:xfrm>
              <a:off x="4716020" y="339502"/>
              <a:ext cx="3957955" cy="1007110"/>
              <a:chOff x="0" y="0"/>
              <a:chExt cx="3957955" cy="1007110"/>
            </a:xfrm>
          </p:grpSpPr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0" y="0"/>
                <a:ext cx="3957955" cy="1007110"/>
              </a:xfrm>
              <a:prstGeom prst="roundRect">
                <a:avLst>
                  <a:gd name="adj" fmla="val 19498"/>
                </a:avLst>
              </a:prstGeom>
              <a:gradFill flip="none" rotWithShape="1">
                <a:gsLst>
                  <a:gs pos="0">
                    <a:srgbClr val="1F497D">
                      <a:lumMod val="40000"/>
                      <a:lumOff val="60000"/>
                      <a:tint val="66000"/>
                      <a:satMod val="160000"/>
                    </a:srgbClr>
                  </a:gs>
                  <a:gs pos="50000">
                    <a:srgbClr val="1F497D">
                      <a:lumMod val="40000"/>
                      <a:lumOff val="60000"/>
                      <a:tint val="44500"/>
                      <a:satMod val="160000"/>
                    </a:srgbClr>
                  </a:gs>
                  <a:gs pos="100000">
                    <a:srgbClr val="1F497D">
                      <a:lumMod val="40000"/>
                      <a:lumOff val="60000"/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115266" tIns="57629" rIns="115266" bIns="5762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714375" algn="ctr">
                  <a:spcAft>
                    <a:spcPts val="0"/>
                  </a:spcAft>
                </a:pPr>
                <a:r>
                  <a:rPr lang="ru-RU" sz="2000" b="1" dirty="0" smtClean="0">
                    <a:solidFill>
                      <a:srgbClr val="1F497D"/>
                    </a:solidFill>
                    <a:latin typeface="Times New Roman"/>
                    <a:ea typeface="Calibri"/>
                  </a:rPr>
                  <a:t>Размещение малых архитектурных форм</a:t>
                </a:r>
                <a:endParaRPr lang="ru-RU" sz="105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180975" y="95250"/>
                <a:ext cx="561340" cy="799465"/>
              </a:xfrm>
              <a:prstGeom prst="roundRect">
                <a:avLst>
                  <a:gd name="adj" fmla="val 21747"/>
                </a:avLst>
              </a:prstGeom>
              <a:gradFill flip="none"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pic>
          <p:nvPicPr>
            <p:cNvPr id="88" name="Рисунок 87" descr="ÐÐµÐ´ÑÐ¾, ÐÑÐ¸ÑÑÐºÐ°, ÐÐ¾ÑÑÐ°Ð²ÐºÐ¸, Ð Ð°Ð±Ð¾ÑÐ° ÐÐ¾ ÐÐ¾Ð¼Ñ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5775" y="2949148"/>
              <a:ext cx="599165" cy="4595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6" name="Picture 8" descr="https://e7.pngegg.com/pngimages/213/605/png-clipart-the-man-who-planted-trees-tree-planting-arbor-da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00" b="95875" l="12778" r="96222">
                          <a14:foregroundMark x1="43556" y1="32125" x2="46889" y2="34000"/>
                          <a14:foregroundMark x1="42667" y1="38125" x2="42889" y2="40500"/>
                          <a14:foregroundMark x1="61111" y1="37250" x2="62444" y2="37500"/>
                          <a14:backgroundMark x1="61333" y1="44375" x2="62000" y2="44375"/>
                          <a14:backgroundMark x1="58889" y1="44625" x2="58889" y2="44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1" t="9913" r="22344" b="10894"/>
            <a:stretch/>
          </p:blipFill>
          <p:spPr bwMode="auto">
            <a:xfrm>
              <a:off x="472174" y="2907211"/>
              <a:ext cx="613899" cy="54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w1.pngwing.com/pngs/459/777/png-transparent-child-pottery-clay-ceramic-potters-wheel-drawing-arts-male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1848" r="87174">
                          <a14:foregroundMark x1="54348" y1="7571" x2="51196" y2="2857"/>
                          <a14:foregroundMark x1="43478" y1="7000" x2="42065" y2="6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9" r="15508"/>
            <a:stretch/>
          </p:blipFill>
          <p:spPr bwMode="auto">
            <a:xfrm>
              <a:off x="4873207" y="4082598"/>
              <a:ext cx="592986" cy="511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s://thetahealingberlin.eu/wp-content/uploads/2015/11/protect-450594_1280-1024x724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6804">
                          <a14:foregroundMark x1="46119" y1="40000" x2="58904" y2="63226"/>
                          <a14:foregroundMark x1="36073" y1="77273" x2="53881" y2="81169"/>
                          <a14:backgroundMark x1="60274" y1="33766" x2="60274" y2="33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3" t="28023" r="24368"/>
            <a:stretch/>
          </p:blipFill>
          <p:spPr bwMode="auto">
            <a:xfrm>
              <a:off x="4859916" y="1762906"/>
              <a:ext cx="618868" cy="46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s://img2.freepng.ru/20180409/fxe/kisspng-bench-table-lumber-garden-cast-iron-park-bench-5acae9a5573268.3527577915232475253572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556" b="8955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992" y="611405"/>
              <a:ext cx="561340" cy="549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1899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37" y="78714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95417" y="238173"/>
            <a:ext cx="4490125" cy="91933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DD7E0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D7E0E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D7E0E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D7E0E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D7E0E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D7E0E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D7E0E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D7E0E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D7E0E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проектов*</a:t>
            </a:r>
            <a:endParaRPr lang="ru-RU" sz="20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19809" y="1157507"/>
            <a:ext cx="8308376" cy="4412683"/>
            <a:chOff x="205018" y="1248438"/>
            <a:chExt cx="8393706" cy="4526177"/>
          </a:xfrm>
        </p:grpSpPr>
        <p:grpSp>
          <p:nvGrpSpPr>
            <p:cNvPr id="6" name="Group 4416"/>
            <p:cNvGrpSpPr>
              <a:grpSpLocks/>
            </p:cNvGrpSpPr>
            <p:nvPr/>
          </p:nvGrpSpPr>
          <p:grpSpPr bwMode="auto">
            <a:xfrm>
              <a:off x="205018" y="1736015"/>
              <a:ext cx="7309159" cy="4038600"/>
              <a:chOff x="116" y="890"/>
              <a:chExt cx="4756" cy="2628"/>
            </a:xfrm>
          </p:grpSpPr>
          <p:sp>
            <p:nvSpPr>
              <p:cNvPr id="12" name="Line 4413"/>
              <p:cNvSpPr>
                <a:spLocks noChangeShapeType="1"/>
              </p:cNvSpPr>
              <p:nvPr/>
            </p:nvSpPr>
            <p:spPr bwMode="auto">
              <a:xfrm flipV="1">
                <a:off x="4500" y="2058"/>
                <a:ext cx="181" cy="18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Line 4338"/>
              <p:cNvSpPr>
                <a:spLocks noChangeShapeType="1"/>
              </p:cNvSpPr>
              <p:nvPr/>
            </p:nvSpPr>
            <p:spPr bwMode="auto">
              <a:xfrm flipH="1">
                <a:off x="741" y="2175"/>
                <a:ext cx="368" cy="662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Line 4337"/>
              <p:cNvSpPr>
                <a:spLocks noChangeShapeType="1"/>
              </p:cNvSpPr>
              <p:nvPr/>
            </p:nvSpPr>
            <p:spPr bwMode="auto">
              <a:xfrm>
                <a:off x="2489" y="2247"/>
                <a:ext cx="370" cy="668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4314"/>
              <p:cNvSpPr>
                <a:spLocks/>
              </p:cNvSpPr>
              <p:nvPr/>
            </p:nvSpPr>
            <p:spPr bwMode="auto">
              <a:xfrm>
                <a:off x="1741" y="8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4315"/>
              <p:cNvSpPr>
                <a:spLocks noChangeArrowheads="1"/>
              </p:cNvSpPr>
              <p:nvPr/>
            </p:nvSpPr>
            <p:spPr bwMode="auto">
              <a:xfrm>
                <a:off x="1442" y="1099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 4316"/>
              <p:cNvSpPr>
                <a:spLocks noChangeArrowheads="1"/>
              </p:cNvSpPr>
              <p:nvPr/>
            </p:nvSpPr>
            <p:spPr bwMode="auto">
              <a:xfrm>
                <a:off x="1442" y="1099"/>
                <a:ext cx="1" cy="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4317"/>
              <p:cNvSpPr>
                <a:spLocks/>
              </p:cNvSpPr>
              <p:nvPr/>
            </p:nvSpPr>
            <p:spPr bwMode="auto">
              <a:xfrm>
                <a:off x="1442" y="109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4320"/>
              <p:cNvSpPr>
                <a:spLocks/>
              </p:cNvSpPr>
              <p:nvPr/>
            </p:nvSpPr>
            <p:spPr bwMode="auto">
              <a:xfrm>
                <a:off x="116" y="2967"/>
                <a:ext cx="2649" cy="551"/>
              </a:xfrm>
              <a:custGeom>
                <a:avLst/>
                <a:gdLst>
                  <a:gd name="T0" fmla="*/ 302 w 3085"/>
                  <a:gd name="T1" fmla="*/ 0 h 642"/>
                  <a:gd name="T2" fmla="*/ 0 w 3085"/>
                  <a:gd name="T3" fmla="*/ 551 h 642"/>
                  <a:gd name="T4" fmla="*/ 1326 w 3085"/>
                  <a:gd name="T5" fmla="*/ 551 h 642"/>
                  <a:gd name="T6" fmla="*/ 1326 w 3085"/>
                  <a:gd name="T7" fmla="*/ 551 h 642"/>
                  <a:gd name="T8" fmla="*/ 2649 w 3085"/>
                  <a:gd name="T9" fmla="*/ 551 h 642"/>
                  <a:gd name="T10" fmla="*/ 2348 w 3085"/>
                  <a:gd name="T11" fmla="*/ 0 h 642"/>
                  <a:gd name="T12" fmla="*/ 302 w 3085"/>
                  <a:gd name="T13" fmla="*/ 0 h 6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85" h="642">
                    <a:moveTo>
                      <a:pt x="352" y="0"/>
                    </a:moveTo>
                    <a:lnTo>
                      <a:pt x="0" y="642"/>
                    </a:lnTo>
                    <a:lnTo>
                      <a:pt x="1544" y="642"/>
                    </a:lnTo>
                    <a:lnTo>
                      <a:pt x="3085" y="642"/>
                    </a:lnTo>
                    <a:lnTo>
                      <a:pt x="2734" y="0"/>
                    </a:lnTo>
                    <a:lnTo>
                      <a:pt x="35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CC00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4324"/>
              <p:cNvSpPr>
                <a:spLocks/>
              </p:cNvSpPr>
              <p:nvPr/>
            </p:nvSpPr>
            <p:spPr bwMode="auto">
              <a:xfrm>
                <a:off x="423" y="2793"/>
                <a:ext cx="2383" cy="174"/>
              </a:xfrm>
              <a:custGeom>
                <a:avLst/>
                <a:gdLst>
                  <a:gd name="T0" fmla="*/ 338 w 2776"/>
                  <a:gd name="T1" fmla="*/ 0 h 202"/>
                  <a:gd name="T2" fmla="*/ 0 w 2776"/>
                  <a:gd name="T3" fmla="*/ 174 h 202"/>
                  <a:gd name="T4" fmla="*/ 2045 w 2776"/>
                  <a:gd name="T5" fmla="*/ 174 h 202"/>
                  <a:gd name="T6" fmla="*/ 2383 w 2776"/>
                  <a:gd name="T7" fmla="*/ 0 h 202"/>
                  <a:gd name="T8" fmla="*/ 338 w 2776"/>
                  <a:gd name="T9" fmla="*/ 0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76" h="202">
                    <a:moveTo>
                      <a:pt x="394" y="0"/>
                    </a:moveTo>
                    <a:lnTo>
                      <a:pt x="0" y="202"/>
                    </a:lnTo>
                    <a:lnTo>
                      <a:pt x="2382" y="202"/>
                    </a:lnTo>
                    <a:lnTo>
                      <a:pt x="2776" y="0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DC8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4325"/>
              <p:cNvSpPr>
                <a:spLocks/>
              </p:cNvSpPr>
              <p:nvPr/>
            </p:nvSpPr>
            <p:spPr bwMode="auto">
              <a:xfrm>
                <a:off x="2463" y="2793"/>
                <a:ext cx="641" cy="725"/>
              </a:xfrm>
              <a:custGeom>
                <a:avLst/>
                <a:gdLst>
                  <a:gd name="T0" fmla="*/ 339 w 746"/>
                  <a:gd name="T1" fmla="*/ 0 h 844"/>
                  <a:gd name="T2" fmla="*/ 339 w 746"/>
                  <a:gd name="T3" fmla="*/ 0 h 844"/>
                  <a:gd name="T4" fmla="*/ 0 w 746"/>
                  <a:gd name="T5" fmla="*/ 174 h 844"/>
                  <a:gd name="T6" fmla="*/ 0 w 746"/>
                  <a:gd name="T7" fmla="*/ 174 h 844"/>
                  <a:gd name="T8" fmla="*/ 302 w 746"/>
                  <a:gd name="T9" fmla="*/ 725 h 844"/>
                  <a:gd name="T10" fmla="*/ 641 w 746"/>
                  <a:gd name="T11" fmla="*/ 551 h 844"/>
                  <a:gd name="T12" fmla="*/ 339 w 746"/>
                  <a:gd name="T13" fmla="*/ 0 h 8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6" h="844">
                    <a:moveTo>
                      <a:pt x="394" y="0"/>
                    </a:moveTo>
                    <a:lnTo>
                      <a:pt x="394" y="0"/>
                    </a:lnTo>
                    <a:lnTo>
                      <a:pt x="0" y="202"/>
                    </a:lnTo>
                    <a:lnTo>
                      <a:pt x="351" y="844"/>
                    </a:lnTo>
                    <a:lnTo>
                      <a:pt x="746" y="641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Line 4335"/>
              <p:cNvSpPr>
                <a:spLocks noChangeShapeType="1"/>
              </p:cNvSpPr>
              <p:nvPr/>
            </p:nvSpPr>
            <p:spPr bwMode="auto">
              <a:xfrm flipH="1">
                <a:off x="426" y="2387"/>
                <a:ext cx="325" cy="589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Line 4336"/>
              <p:cNvSpPr>
                <a:spLocks noChangeShapeType="1"/>
              </p:cNvSpPr>
              <p:nvPr/>
            </p:nvSpPr>
            <p:spPr bwMode="auto">
              <a:xfrm>
                <a:off x="2157" y="2387"/>
                <a:ext cx="318" cy="589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4319"/>
              <p:cNvSpPr>
                <a:spLocks/>
              </p:cNvSpPr>
              <p:nvPr/>
            </p:nvSpPr>
            <p:spPr bwMode="auto">
              <a:xfrm>
                <a:off x="619" y="2124"/>
                <a:ext cx="1637" cy="471"/>
              </a:xfrm>
              <a:custGeom>
                <a:avLst/>
                <a:gdLst>
                  <a:gd name="T0" fmla="*/ 1379 w 1907"/>
                  <a:gd name="T1" fmla="*/ 0 h 549"/>
                  <a:gd name="T2" fmla="*/ 258 w 1907"/>
                  <a:gd name="T3" fmla="*/ 0 h 549"/>
                  <a:gd name="T4" fmla="*/ 0 w 1907"/>
                  <a:gd name="T5" fmla="*/ 471 h 549"/>
                  <a:gd name="T6" fmla="*/ 1637 w 1907"/>
                  <a:gd name="T7" fmla="*/ 471 h 549"/>
                  <a:gd name="T8" fmla="*/ 1379 w 1907"/>
                  <a:gd name="T9" fmla="*/ 0 h 5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07" h="549">
                    <a:moveTo>
                      <a:pt x="1607" y="0"/>
                    </a:moveTo>
                    <a:lnTo>
                      <a:pt x="300" y="0"/>
                    </a:lnTo>
                    <a:lnTo>
                      <a:pt x="0" y="549"/>
                    </a:lnTo>
                    <a:lnTo>
                      <a:pt x="1907" y="549"/>
                    </a:lnTo>
                    <a:lnTo>
                      <a:pt x="160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1FF13"/>
                  </a:gs>
                  <a:gs pos="100000">
                    <a:srgbClr val="00B2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4322"/>
              <p:cNvSpPr>
                <a:spLocks/>
              </p:cNvSpPr>
              <p:nvPr/>
            </p:nvSpPr>
            <p:spPr bwMode="auto">
              <a:xfrm>
                <a:off x="879" y="1950"/>
                <a:ext cx="1460" cy="174"/>
              </a:xfrm>
              <a:custGeom>
                <a:avLst/>
                <a:gdLst>
                  <a:gd name="T0" fmla="*/ 339 w 1700"/>
                  <a:gd name="T1" fmla="*/ 0 h 202"/>
                  <a:gd name="T2" fmla="*/ 0 w 1700"/>
                  <a:gd name="T3" fmla="*/ 174 h 202"/>
                  <a:gd name="T4" fmla="*/ 1122 w 1700"/>
                  <a:gd name="T5" fmla="*/ 174 h 202"/>
                  <a:gd name="T6" fmla="*/ 1460 w 1700"/>
                  <a:gd name="T7" fmla="*/ 0 h 202"/>
                  <a:gd name="T8" fmla="*/ 339 w 1700"/>
                  <a:gd name="T9" fmla="*/ 0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00" h="202">
                    <a:moveTo>
                      <a:pt x="395" y="0"/>
                    </a:moveTo>
                    <a:lnTo>
                      <a:pt x="0" y="202"/>
                    </a:lnTo>
                    <a:lnTo>
                      <a:pt x="1306" y="202"/>
                    </a:lnTo>
                    <a:lnTo>
                      <a:pt x="1700" y="0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rgbClr val="7DA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9966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4323"/>
              <p:cNvSpPr>
                <a:spLocks/>
              </p:cNvSpPr>
              <p:nvPr/>
            </p:nvSpPr>
            <p:spPr bwMode="auto">
              <a:xfrm>
                <a:off x="2001" y="1950"/>
                <a:ext cx="597" cy="645"/>
              </a:xfrm>
              <a:custGeom>
                <a:avLst/>
                <a:gdLst>
                  <a:gd name="T0" fmla="*/ 340 w 696"/>
                  <a:gd name="T1" fmla="*/ 0 h 751"/>
                  <a:gd name="T2" fmla="*/ 338 w 696"/>
                  <a:gd name="T3" fmla="*/ 0 h 751"/>
                  <a:gd name="T4" fmla="*/ 0 w 696"/>
                  <a:gd name="T5" fmla="*/ 173 h 751"/>
                  <a:gd name="T6" fmla="*/ 1 w 696"/>
                  <a:gd name="T7" fmla="*/ 173 h 751"/>
                  <a:gd name="T8" fmla="*/ 258 w 696"/>
                  <a:gd name="T9" fmla="*/ 645 h 751"/>
                  <a:gd name="T10" fmla="*/ 597 w 696"/>
                  <a:gd name="T11" fmla="*/ 472 h 751"/>
                  <a:gd name="T12" fmla="*/ 340 w 696"/>
                  <a:gd name="T13" fmla="*/ 0 h 7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6" h="751">
                    <a:moveTo>
                      <a:pt x="396" y="0"/>
                    </a:moveTo>
                    <a:lnTo>
                      <a:pt x="394" y="0"/>
                    </a:lnTo>
                    <a:lnTo>
                      <a:pt x="0" y="202"/>
                    </a:lnTo>
                    <a:lnTo>
                      <a:pt x="1" y="202"/>
                    </a:lnTo>
                    <a:lnTo>
                      <a:pt x="301" y="751"/>
                    </a:lnTo>
                    <a:lnTo>
                      <a:pt x="696" y="549"/>
                    </a:lnTo>
                    <a:lnTo>
                      <a:pt x="396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Group 4333"/>
              <p:cNvGrpSpPr>
                <a:grpSpLocks/>
              </p:cNvGrpSpPr>
              <p:nvPr/>
            </p:nvGrpSpPr>
            <p:grpSpPr bwMode="auto">
              <a:xfrm>
                <a:off x="887" y="1545"/>
                <a:ext cx="1434" cy="574"/>
                <a:chOff x="1020" y="1545"/>
                <a:chExt cx="1434" cy="574"/>
              </a:xfrm>
            </p:grpSpPr>
            <p:sp>
              <p:nvSpPr>
                <p:cNvPr id="59" name="Line 4327"/>
                <p:cNvSpPr>
                  <a:spLocks noChangeShapeType="1"/>
                </p:cNvSpPr>
                <p:nvPr/>
              </p:nvSpPr>
              <p:spPr bwMode="auto">
                <a:xfrm flipH="1">
                  <a:off x="1020" y="1706"/>
                  <a:ext cx="227" cy="409"/>
                </a:xfrm>
                <a:prstGeom prst="line">
                  <a:avLst/>
                </a:prstGeom>
                <a:noFill/>
                <a:ln w="158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0" name="Line 4328"/>
                <p:cNvSpPr>
                  <a:spLocks noChangeShapeType="1"/>
                </p:cNvSpPr>
                <p:nvPr/>
              </p:nvSpPr>
              <p:spPr bwMode="auto">
                <a:xfrm>
                  <a:off x="1927" y="1706"/>
                  <a:ext cx="209" cy="413"/>
                </a:xfrm>
                <a:prstGeom prst="line">
                  <a:avLst/>
                </a:prstGeom>
                <a:noFill/>
                <a:ln w="158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Line 4330"/>
                <p:cNvSpPr>
                  <a:spLocks noChangeShapeType="1"/>
                </p:cNvSpPr>
                <p:nvPr/>
              </p:nvSpPr>
              <p:spPr bwMode="auto">
                <a:xfrm>
                  <a:off x="2245" y="1545"/>
                  <a:ext cx="209" cy="413"/>
                </a:xfrm>
                <a:prstGeom prst="line">
                  <a:avLst/>
                </a:prstGeom>
                <a:noFill/>
                <a:ln w="158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Line 4332"/>
                <p:cNvSpPr>
                  <a:spLocks noChangeShapeType="1"/>
                </p:cNvSpPr>
                <p:nvPr/>
              </p:nvSpPr>
              <p:spPr bwMode="auto">
                <a:xfrm flipH="1">
                  <a:off x="1344" y="1558"/>
                  <a:ext cx="227" cy="409"/>
                </a:xfrm>
                <a:prstGeom prst="line">
                  <a:avLst/>
                </a:prstGeom>
                <a:noFill/>
                <a:ln w="1587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endPara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8" name="Freeform 4318"/>
              <p:cNvSpPr>
                <a:spLocks/>
              </p:cNvSpPr>
              <p:nvPr/>
            </p:nvSpPr>
            <p:spPr bwMode="auto">
              <a:xfrm>
                <a:off x="1442" y="926"/>
                <a:ext cx="695" cy="826"/>
              </a:xfrm>
              <a:custGeom>
                <a:avLst/>
                <a:gdLst>
                  <a:gd name="T0" fmla="*/ 695 w 810"/>
                  <a:gd name="T1" fmla="*/ 653 h 962"/>
                  <a:gd name="T2" fmla="*/ 338 w 810"/>
                  <a:gd name="T3" fmla="*/ 0 h 962"/>
                  <a:gd name="T4" fmla="*/ 0 w 810"/>
                  <a:gd name="T5" fmla="*/ 173 h 962"/>
                  <a:gd name="T6" fmla="*/ 358 w 810"/>
                  <a:gd name="T7" fmla="*/ 826 h 962"/>
                  <a:gd name="T8" fmla="*/ 695 w 810"/>
                  <a:gd name="T9" fmla="*/ 653 h 9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0" h="962">
                    <a:moveTo>
                      <a:pt x="810" y="760"/>
                    </a:moveTo>
                    <a:lnTo>
                      <a:pt x="394" y="0"/>
                    </a:lnTo>
                    <a:lnTo>
                      <a:pt x="0" y="202"/>
                    </a:lnTo>
                    <a:lnTo>
                      <a:pt x="417" y="962"/>
                    </a:lnTo>
                    <a:lnTo>
                      <a:pt x="810" y="76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3366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4321"/>
              <p:cNvSpPr>
                <a:spLocks/>
              </p:cNvSpPr>
              <p:nvPr/>
            </p:nvSpPr>
            <p:spPr bwMode="auto">
              <a:xfrm>
                <a:off x="1083" y="1099"/>
                <a:ext cx="717" cy="653"/>
              </a:xfrm>
              <a:custGeom>
                <a:avLst/>
                <a:gdLst>
                  <a:gd name="T0" fmla="*/ 359 w 835"/>
                  <a:gd name="T1" fmla="*/ 0 h 760"/>
                  <a:gd name="T2" fmla="*/ 0 w 835"/>
                  <a:gd name="T3" fmla="*/ 653 h 760"/>
                  <a:gd name="T4" fmla="*/ 717 w 835"/>
                  <a:gd name="T5" fmla="*/ 653 h 760"/>
                  <a:gd name="T6" fmla="*/ 359 w 835"/>
                  <a:gd name="T7" fmla="*/ 0 h 76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5" h="760">
                    <a:moveTo>
                      <a:pt x="418" y="0"/>
                    </a:moveTo>
                    <a:lnTo>
                      <a:pt x="0" y="760"/>
                    </a:lnTo>
                    <a:lnTo>
                      <a:pt x="835" y="760"/>
                    </a:lnTo>
                    <a:lnTo>
                      <a:pt x="4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CCFF"/>
                  </a:gs>
                  <a:gs pos="100000">
                    <a:srgbClr val="0099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 4342"/>
              <p:cNvSpPr>
                <a:spLocks noChangeArrowheads="1"/>
              </p:cNvSpPr>
              <p:nvPr/>
            </p:nvSpPr>
            <p:spPr bwMode="auto">
              <a:xfrm>
                <a:off x="741" y="3124"/>
                <a:ext cx="1284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>
                <a:lvl1pPr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ru-RU" altLang="ko-KR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Областной бюджет</a:t>
                </a:r>
                <a:endParaRPr lang="en-US" altLang="ko-KR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4343"/>
              <p:cNvSpPr>
                <a:spLocks noChangeArrowheads="1"/>
              </p:cNvSpPr>
              <p:nvPr/>
            </p:nvSpPr>
            <p:spPr bwMode="auto">
              <a:xfrm>
                <a:off x="1285" y="1397"/>
                <a:ext cx="388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2075" tIns="46038" rIns="92075" bIns="46038" anchor="ctr">
                <a:spAutoFit/>
              </a:bodyPr>
              <a:lstStyle>
                <a:lvl1pPr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ru-RU" altLang="ko-KR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МО</a:t>
                </a:r>
                <a:endParaRPr lang="en-US" altLang="ko-KR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4344"/>
              <p:cNvSpPr>
                <a:spLocks noChangeArrowheads="1"/>
              </p:cNvSpPr>
              <p:nvPr/>
            </p:nvSpPr>
            <p:spPr bwMode="auto">
              <a:xfrm>
                <a:off x="879" y="2209"/>
                <a:ext cx="1132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folHlink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2075" tIns="46038" rIns="92075" bIns="46038" anchor="ctr">
                <a:spAutoFit/>
              </a:bodyPr>
              <a:lstStyle>
                <a:lvl1pPr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826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ru-RU" altLang="ko-KR" sz="1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Физ. и юр. лица</a:t>
                </a:r>
                <a:endParaRPr lang="en-US" altLang="ko-KR" sz="1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Line 4347"/>
              <p:cNvSpPr>
                <a:spLocks noChangeShapeType="1"/>
              </p:cNvSpPr>
              <p:nvPr/>
            </p:nvSpPr>
            <p:spPr bwMode="auto">
              <a:xfrm>
                <a:off x="1839" y="1298"/>
                <a:ext cx="771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 type="oval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Line 4354"/>
              <p:cNvSpPr>
                <a:spLocks noChangeShapeType="1"/>
              </p:cNvSpPr>
              <p:nvPr/>
            </p:nvSpPr>
            <p:spPr bwMode="auto">
              <a:xfrm>
                <a:off x="2316" y="2228"/>
                <a:ext cx="771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 type="oval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Line 4356"/>
              <p:cNvSpPr>
                <a:spLocks noChangeShapeType="1"/>
              </p:cNvSpPr>
              <p:nvPr/>
            </p:nvSpPr>
            <p:spPr bwMode="auto">
              <a:xfrm>
                <a:off x="2792" y="3158"/>
                <a:ext cx="771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 type="oval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6" name="Group 4395"/>
              <p:cNvGrpSpPr>
                <a:grpSpLocks/>
              </p:cNvGrpSpPr>
              <p:nvPr/>
            </p:nvGrpSpPr>
            <p:grpSpPr bwMode="auto">
              <a:xfrm>
                <a:off x="2630" y="1051"/>
                <a:ext cx="1293" cy="256"/>
                <a:chOff x="3081" y="825"/>
                <a:chExt cx="1293" cy="256"/>
              </a:xfrm>
            </p:grpSpPr>
            <p:grpSp>
              <p:nvGrpSpPr>
                <p:cNvPr id="53" name="Group 4388"/>
                <p:cNvGrpSpPr>
                  <a:grpSpLocks/>
                </p:cNvGrpSpPr>
                <p:nvPr/>
              </p:nvGrpSpPr>
              <p:grpSpPr bwMode="auto">
                <a:xfrm>
                  <a:off x="3081" y="1036"/>
                  <a:ext cx="1293" cy="45"/>
                  <a:chOff x="3081" y="1036"/>
                  <a:chExt cx="1293" cy="45"/>
                </a:xfrm>
              </p:grpSpPr>
              <p:sp>
                <p:nvSpPr>
                  <p:cNvPr id="55" name="Rectangle 4385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1051"/>
                    <a:ext cx="768" cy="3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US" alt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6" name="Rectangle 4384"/>
                  <p:cNvSpPr>
                    <a:spLocks noChangeArrowheads="1"/>
                  </p:cNvSpPr>
                  <p:nvPr/>
                </p:nvSpPr>
                <p:spPr bwMode="auto">
                  <a:xfrm>
                    <a:off x="3081" y="1051"/>
                    <a:ext cx="734" cy="30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US" alt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7" name="Rectangle 4385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1036"/>
                    <a:ext cx="768" cy="3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US" alt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8" name="Rectangle 4384"/>
                  <p:cNvSpPr>
                    <a:spLocks noChangeArrowheads="1"/>
                  </p:cNvSpPr>
                  <p:nvPr/>
                </p:nvSpPr>
                <p:spPr bwMode="auto">
                  <a:xfrm>
                    <a:off x="3081" y="1036"/>
                    <a:ext cx="734" cy="30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US" alt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4" name="Text Box 4386"/>
                <p:cNvSpPr txBox="1">
                  <a:spLocks noChangeArrowheads="1"/>
                </p:cNvSpPr>
                <p:nvPr/>
              </p:nvSpPr>
              <p:spPr bwMode="auto">
                <a:xfrm>
                  <a:off x="3448" y="825"/>
                  <a:ext cx="417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ko-KR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MIN</a:t>
                  </a:r>
                </a:p>
              </p:txBody>
            </p:sp>
          </p:grpSp>
          <p:grpSp>
            <p:nvGrpSpPr>
              <p:cNvPr id="37" name="Group 4396"/>
              <p:cNvGrpSpPr>
                <a:grpSpLocks/>
              </p:cNvGrpSpPr>
              <p:nvPr/>
            </p:nvGrpSpPr>
            <p:grpSpPr bwMode="auto">
              <a:xfrm>
                <a:off x="3115" y="1979"/>
                <a:ext cx="1387" cy="271"/>
                <a:chOff x="3475" y="1979"/>
                <a:chExt cx="1387" cy="271"/>
              </a:xfrm>
            </p:grpSpPr>
            <p:grpSp>
              <p:nvGrpSpPr>
                <p:cNvPr id="48" name="Group 4389"/>
                <p:cNvGrpSpPr>
                  <a:grpSpLocks/>
                </p:cNvGrpSpPr>
                <p:nvPr/>
              </p:nvGrpSpPr>
              <p:grpSpPr bwMode="auto">
                <a:xfrm>
                  <a:off x="3475" y="2190"/>
                  <a:ext cx="1387" cy="60"/>
                  <a:chOff x="3081" y="1036"/>
                  <a:chExt cx="1387" cy="60"/>
                </a:xfrm>
              </p:grpSpPr>
              <p:sp>
                <p:nvSpPr>
                  <p:cNvPr id="50" name="Rectangle 4390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1051"/>
                    <a:ext cx="768" cy="30"/>
                  </a:xfrm>
                  <a:prstGeom prst="rect">
                    <a:avLst/>
                  </a:pr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US" alt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1" name="Rectangle 4391"/>
                  <p:cNvSpPr>
                    <a:spLocks noChangeArrowheads="1"/>
                  </p:cNvSpPr>
                  <p:nvPr/>
                </p:nvSpPr>
                <p:spPr bwMode="auto">
                  <a:xfrm>
                    <a:off x="3081" y="1051"/>
                    <a:ext cx="1387" cy="45"/>
                  </a:xfrm>
                  <a:prstGeom prst="rect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US" alt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2" name="Rectangle 4391"/>
                  <p:cNvSpPr>
                    <a:spLocks noChangeArrowheads="1"/>
                  </p:cNvSpPr>
                  <p:nvPr/>
                </p:nvSpPr>
                <p:spPr bwMode="auto">
                  <a:xfrm>
                    <a:off x="3081" y="1036"/>
                    <a:ext cx="1387" cy="45"/>
                  </a:xfrm>
                  <a:prstGeom prst="rect">
                    <a:avLst/>
                  </a:pr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US" alt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49" name="Text Box 4392"/>
                <p:cNvSpPr txBox="1">
                  <a:spLocks noChangeArrowheads="1"/>
                </p:cNvSpPr>
                <p:nvPr/>
              </p:nvSpPr>
              <p:spPr bwMode="auto">
                <a:xfrm>
                  <a:off x="3719" y="1979"/>
                  <a:ext cx="1009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2075" tIns="46038" rIns="92075" bIns="46038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ko-KR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MIN</a:t>
                  </a:r>
                </a:p>
              </p:txBody>
            </p:sp>
          </p:grpSp>
          <p:grpSp>
            <p:nvGrpSpPr>
              <p:cNvPr id="38" name="Group 4397"/>
              <p:cNvGrpSpPr>
                <a:grpSpLocks/>
              </p:cNvGrpSpPr>
              <p:nvPr/>
            </p:nvGrpSpPr>
            <p:grpSpPr bwMode="auto">
              <a:xfrm>
                <a:off x="3579" y="2926"/>
                <a:ext cx="1293" cy="247"/>
                <a:chOff x="3475" y="1994"/>
                <a:chExt cx="1293" cy="247"/>
              </a:xfrm>
            </p:grpSpPr>
            <p:grpSp>
              <p:nvGrpSpPr>
                <p:cNvPr id="44" name="Group 4400"/>
                <p:cNvGrpSpPr>
                  <a:grpSpLocks/>
                </p:cNvGrpSpPr>
                <p:nvPr/>
              </p:nvGrpSpPr>
              <p:grpSpPr bwMode="auto">
                <a:xfrm>
                  <a:off x="3475" y="2205"/>
                  <a:ext cx="1293" cy="30"/>
                  <a:chOff x="3081" y="1051"/>
                  <a:chExt cx="1293" cy="30"/>
                </a:xfrm>
              </p:grpSpPr>
              <p:sp>
                <p:nvSpPr>
                  <p:cNvPr id="46" name="Rectangle 4401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1051"/>
                    <a:ext cx="768" cy="30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US" alt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" name="Rectangle 4402"/>
                  <p:cNvSpPr>
                    <a:spLocks noChangeArrowheads="1"/>
                  </p:cNvSpPr>
                  <p:nvPr/>
                </p:nvSpPr>
                <p:spPr bwMode="auto">
                  <a:xfrm>
                    <a:off x="3081" y="1051"/>
                    <a:ext cx="734" cy="30"/>
                  </a:xfrm>
                  <a:prstGeom prst="rect">
                    <a:avLst/>
                  </a:prstGeom>
                  <a:solidFill>
                    <a:srgbClr val="FFCC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2075" tIns="46038" rIns="92075" bIns="46038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n-US" altLang="ru-RU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45" name="Text Box 4403"/>
                <p:cNvSpPr txBox="1">
                  <a:spLocks noChangeArrowheads="1"/>
                </p:cNvSpPr>
                <p:nvPr/>
              </p:nvSpPr>
              <p:spPr bwMode="auto">
                <a:xfrm>
                  <a:off x="3819" y="1994"/>
                  <a:ext cx="485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fol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ko-KR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MAX</a:t>
                  </a:r>
                </a:p>
              </p:txBody>
            </p:sp>
          </p:grpSp>
          <p:sp>
            <p:nvSpPr>
              <p:cNvPr id="39" name="Line 4405"/>
              <p:cNvSpPr>
                <a:spLocks noChangeShapeType="1"/>
              </p:cNvSpPr>
              <p:nvPr/>
            </p:nvSpPr>
            <p:spPr bwMode="auto">
              <a:xfrm flipV="1">
                <a:off x="3923" y="1106"/>
                <a:ext cx="181" cy="18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Line 4347"/>
              <p:cNvSpPr>
                <a:spLocks noChangeShapeType="1"/>
              </p:cNvSpPr>
              <p:nvPr/>
            </p:nvSpPr>
            <p:spPr bwMode="auto">
              <a:xfrm>
                <a:off x="1839" y="1283"/>
                <a:ext cx="771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 type="oval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Line 4354"/>
              <p:cNvSpPr>
                <a:spLocks noChangeShapeType="1"/>
              </p:cNvSpPr>
              <p:nvPr/>
            </p:nvSpPr>
            <p:spPr bwMode="auto">
              <a:xfrm>
                <a:off x="2316" y="2213"/>
                <a:ext cx="771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 type="oval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Line 4356"/>
              <p:cNvSpPr>
                <a:spLocks noChangeShapeType="1"/>
              </p:cNvSpPr>
              <p:nvPr/>
            </p:nvSpPr>
            <p:spPr bwMode="auto">
              <a:xfrm>
                <a:off x="2792" y="3143"/>
                <a:ext cx="771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 type="oval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Line 4405"/>
              <p:cNvSpPr>
                <a:spLocks noChangeShapeType="1"/>
              </p:cNvSpPr>
              <p:nvPr/>
            </p:nvSpPr>
            <p:spPr bwMode="auto">
              <a:xfrm flipV="1">
                <a:off x="3923" y="1091"/>
                <a:ext cx="181" cy="18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Блок-схема: узел 6"/>
            <p:cNvSpPr/>
            <p:nvPr/>
          </p:nvSpPr>
          <p:spPr>
            <a:xfrm>
              <a:off x="6213636" y="1271489"/>
              <a:ext cx="936311" cy="936312"/>
            </a:xfrm>
            <a:prstGeom prst="flowChartConnector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>
              <a:outerShdw dir="2700000" sx="108000" sy="10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1%</a:t>
              </a:r>
            </a:p>
          </p:txBody>
        </p:sp>
        <p:sp>
          <p:nvSpPr>
            <p:cNvPr id="8" name="Блок-схема: узел 7"/>
            <p:cNvSpPr/>
            <p:nvPr/>
          </p:nvSpPr>
          <p:spPr>
            <a:xfrm>
              <a:off x="7149948" y="2787426"/>
              <a:ext cx="936311" cy="936312"/>
            </a:xfrm>
            <a:prstGeom prst="flowChartConnector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>
              <a:outerShdw dir="2700000" sx="108000" sy="10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7%</a:t>
              </a:r>
            </a:p>
          </p:txBody>
        </p:sp>
        <p:sp>
          <p:nvSpPr>
            <p:cNvPr id="9" name="Блок-схема: узел 8"/>
            <p:cNvSpPr/>
            <p:nvPr/>
          </p:nvSpPr>
          <p:spPr>
            <a:xfrm>
              <a:off x="7662413" y="4119869"/>
              <a:ext cx="936311" cy="936312"/>
            </a:xfrm>
            <a:prstGeom prst="flowChartConnector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>
              <a:outerShdw dir="2700000" sx="108000" sy="10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92%</a:t>
              </a:r>
            </a:p>
          </p:txBody>
        </p:sp>
        <p:sp>
          <p:nvSpPr>
            <p:cNvPr id="10" name="Line 4413"/>
            <p:cNvSpPr>
              <a:spLocks noChangeShapeType="1"/>
            </p:cNvSpPr>
            <p:nvPr/>
          </p:nvSpPr>
          <p:spPr bwMode="auto">
            <a:xfrm flipV="1">
              <a:off x="7510576" y="4941692"/>
              <a:ext cx="278166" cy="27969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6213636" y="1248438"/>
              <a:ext cx="936311" cy="936312"/>
            </a:xfrm>
            <a:prstGeom prst="flowChartConnector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>
              <a:outerShdw dir="2700000" sx="108000" sy="10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1%</a:t>
              </a:r>
            </a:p>
          </p:txBody>
        </p:sp>
      </p:grpSp>
      <p:sp>
        <p:nvSpPr>
          <p:cNvPr id="63" name="Прямоугольник 2"/>
          <p:cNvSpPr>
            <a:spLocks noChangeArrowheads="1"/>
          </p:cNvSpPr>
          <p:nvPr/>
        </p:nvSpPr>
        <p:spPr bwMode="auto">
          <a:xfrm>
            <a:off x="348520" y="5926165"/>
            <a:ext cx="8183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just" eaLnBrk="1" hangingPunct="1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для реализации общественных проектов на территории:</a:t>
            </a:r>
          </a:p>
          <a:p>
            <a:pPr lvl="0" algn="just" eaLnBrk="1" hangingPunct="1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округов, внутригородских районов г.о. Самара, поселений</a:t>
            </a:r>
          </a:p>
        </p:txBody>
      </p:sp>
    </p:spTree>
    <p:extLst>
      <p:ext uri="{BB962C8B-B14F-4D97-AF65-F5344CB8AC3E}">
        <p14:creationId xmlns:p14="http://schemas.microsoft.com/office/powerpoint/2010/main" val="2306293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417585CC-2FC1-47CC-87CB-A482AB992DE2}"/>
              </a:ext>
            </a:extLst>
          </p:cNvPr>
          <p:cNvSpPr/>
          <p:nvPr/>
        </p:nvSpPr>
        <p:spPr>
          <a:xfrm>
            <a:off x="176137" y="2526604"/>
            <a:ext cx="4165419" cy="41654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83F5BD9-42C4-4348-B2A5-0D8D46B0187B}"/>
              </a:ext>
            </a:extLst>
          </p:cNvPr>
          <p:cNvSpPr txBox="1"/>
          <p:nvPr/>
        </p:nvSpPr>
        <p:spPr>
          <a:xfrm>
            <a:off x="2555776" y="177792"/>
            <a:ext cx="492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благополучателей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269DE6F2-A5A1-450C-8AD5-FCA79FD3074D}"/>
              </a:ext>
            </a:extLst>
          </p:cNvPr>
          <p:cNvGrpSpPr/>
          <p:nvPr/>
        </p:nvGrpSpPr>
        <p:grpSpPr>
          <a:xfrm>
            <a:off x="4281974" y="2457494"/>
            <a:ext cx="4540605" cy="4354398"/>
            <a:chOff x="3166085" y="1210842"/>
            <a:chExt cx="5977915" cy="5732765"/>
          </a:xfrm>
        </p:grpSpPr>
        <p:pic>
          <p:nvPicPr>
            <p:cNvPr id="3" name="Picture 2" descr="http://interval-trans.ru/images/stories/globus.png">
              <a:extLst>
                <a:ext uri="{FF2B5EF4-FFF2-40B4-BE49-F238E27FC236}">
                  <a16:creationId xmlns="" xmlns:a16="http://schemas.microsoft.com/office/drawing/2014/main" id="{AD229B97-C640-4936-B15A-3AF7AB62DD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5" r="5512"/>
            <a:stretch/>
          </p:blipFill>
          <p:spPr bwMode="auto">
            <a:xfrm>
              <a:off x="4104371" y="1879517"/>
              <a:ext cx="4235814" cy="4282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A9A004E4-4360-4145-873D-5FBE0D5BD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4" t="14784" r="13685" b="11200"/>
            <a:stretch/>
          </p:blipFill>
          <p:spPr>
            <a:xfrm>
              <a:off x="3166085" y="1210842"/>
              <a:ext cx="5977915" cy="573276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24B0E8F5-9FEA-4DDA-8390-F64BF71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571" y="3715274"/>
              <a:ext cx="304800" cy="304800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DC27A256-28B4-46F3-8C6F-4E0E334ED9A3}"/>
                </a:ext>
              </a:extLst>
            </p:cNvPr>
            <p:cNvSpPr/>
            <p:nvPr/>
          </p:nvSpPr>
          <p:spPr>
            <a:xfrm>
              <a:off x="4427984" y="1990847"/>
              <a:ext cx="3840444" cy="3759392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28" name="Picture 4">
              <a:extLst>
                <a:ext uri="{FF2B5EF4-FFF2-40B4-BE49-F238E27FC236}">
                  <a16:creationId xmlns="" xmlns:a16="http://schemas.microsoft.com/office/drawing/2014/main" id="{741C82AB-2157-4EAD-9C18-6C80CDCB80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500" b="86000" l="18182" r="83987">
                          <a14:foregroundMark x1="49708" y1="17750" x2="49708" y2="17750"/>
                          <a14:foregroundMark x1="64470" y1="15167" x2="64470" y2="15167"/>
                          <a14:foregroundMark x1="70309" y1="14750" x2="70309" y2="14750"/>
                          <a14:foregroundMark x1="80150" y1="20000" x2="80150" y2="20000"/>
                          <a14:foregroundMark x1="83069" y1="29000" x2="83069" y2="29000"/>
                          <a14:foregroundMark x1="84070" y1="19000" x2="84070" y2="19000"/>
                          <a14:foregroundMark x1="66722" y1="13917" x2="66722" y2="13917"/>
                          <a14:foregroundMark x1="64721" y1="13583" x2="64721" y2="13583"/>
                          <a14:foregroundMark x1="18265" y1="46000" x2="18265" y2="46000"/>
                          <a14:foregroundMark x1="60550" y1="82333" x2="60550" y2="82333"/>
                          <a14:foregroundMark x1="59633" y1="86000" x2="59633" y2="86000"/>
                          <a14:foregroundMark x1="59633" y1="86000" x2="59633" y2="86000"/>
                          <a14:foregroundMark x1="81818" y1="46000" x2="81818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5" t="11150" r="12752" b="12201"/>
            <a:stretch/>
          </p:blipFill>
          <p:spPr bwMode="auto">
            <a:xfrm>
              <a:off x="4531942" y="2286106"/>
              <a:ext cx="3231932" cy="330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BE238571-F477-4ABB-B057-57CB83AB7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738" y="2015176"/>
              <a:ext cx="304800" cy="30480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AE279CED-D63D-40BE-9924-461AFCA74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474" y="1364205"/>
              <a:ext cx="304800" cy="3048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0540CFC7-00DA-4592-A30D-8A2C3A09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6605" y="2133706"/>
              <a:ext cx="304800" cy="3048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5BA7A3FF-3E24-404A-8CCE-2BF581E62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692" y="3784918"/>
              <a:ext cx="304800" cy="3048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37693D0E-9F8C-4D29-AE37-B35A75419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210" y="5473261"/>
              <a:ext cx="304800" cy="304800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="" xmlns:a16="http://schemas.microsoft.com/office/drawing/2014/main" id="{7856BD37-A43F-494E-B72B-0E008D052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930" y="6197353"/>
              <a:ext cx="304800" cy="30480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D4335F1-9C34-4A6C-B426-E47BB74A9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274" y="5509101"/>
              <a:ext cx="304800" cy="304800"/>
            </a:xfrm>
            <a:prstGeom prst="rect">
              <a:avLst/>
            </a:prstGeom>
          </p:spPr>
        </p:pic>
      </p:grpSp>
      <p:sp>
        <p:nvSpPr>
          <p:cNvPr id="7" name="Прямоугольник: загнутый угол 6">
            <a:extLst>
              <a:ext uri="{FF2B5EF4-FFF2-40B4-BE49-F238E27FC236}">
                <a16:creationId xmlns="" xmlns:a16="http://schemas.microsoft.com/office/drawing/2014/main" id="{249B729C-344C-4AD5-8891-006687103788}"/>
              </a:ext>
            </a:extLst>
          </p:cNvPr>
          <p:cNvSpPr/>
          <p:nvPr/>
        </p:nvSpPr>
        <p:spPr>
          <a:xfrm>
            <a:off x="4503867" y="1082615"/>
            <a:ext cx="4410278" cy="1195704"/>
          </a:xfrm>
          <a:prstGeom prst="foldedCorner">
            <a:avLst>
              <a:gd name="adj" fmla="val 50000"/>
            </a:avLst>
          </a:prstGeom>
          <a:ln w="1905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Количество квартир на территории реализации проекта, по сравнению </a:t>
            </a:r>
          </a:p>
          <a:p>
            <a:pPr algn="ctr"/>
            <a:r>
              <a:rPr lang="ru-RU" sz="2000" dirty="0"/>
              <a:t>с другими проектами СО</a:t>
            </a:r>
          </a:p>
        </p:txBody>
      </p:sp>
      <p:sp>
        <p:nvSpPr>
          <p:cNvPr id="23" name="Прямоугольник: загнутый угол 22">
            <a:extLst>
              <a:ext uri="{FF2B5EF4-FFF2-40B4-BE49-F238E27FC236}">
                <a16:creationId xmlns="" xmlns:a16="http://schemas.microsoft.com/office/drawing/2014/main" id="{31A5BBE5-A5E0-4399-9072-7A80838257F4}"/>
              </a:ext>
            </a:extLst>
          </p:cNvPr>
          <p:cNvSpPr/>
          <p:nvPr/>
        </p:nvSpPr>
        <p:spPr>
          <a:xfrm>
            <a:off x="227662" y="1082615"/>
            <a:ext cx="3832342" cy="1195704"/>
          </a:xfrm>
          <a:prstGeom prst="foldedCorner">
            <a:avLst>
              <a:gd name="adj" fmla="val 50000"/>
            </a:avLst>
          </a:prstGeom>
          <a:ln w="19050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Доля квартир, поддерживающих реализацию проекта от общего количества квартир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C92B1DC9-CB9D-42B8-B8E5-F72A6092D8CE}"/>
              </a:ext>
            </a:extLst>
          </p:cNvPr>
          <p:cNvGrpSpPr/>
          <p:nvPr/>
        </p:nvGrpSpPr>
        <p:grpSpPr>
          <a:xfrm>
            <a:off x="212797" y="2560752"/>
            <a:ext cx="4064857" cy="3873310"/>
            <a:chOff x="162876" y="2661113"/>
            <a:chExt cx="4064857" cy="3873310"/>
          </a:xfrm>
        </p:grpSpPr>
        <p:grpSp>
          <p:nvGrpSpPr>
            <p:cNvPr id="25" name="Группа 24">
              <a:extLst>
                <a:ext uri="{FF2B5EF4-FFF2-40B4-BE49-F238E27FC236}">
                  <a16:creationId xmlns="" xmlns:a16="http://schemas.microsoft.com/office/drawing/2014/main" id="{86A6E85C-688F-4828-BE1F-2C2C7760F1B8}"/>
                </a:ext>
              </a:extLst>
            </p:cNvPr>
            <p:cNvGrpSpPr/>
            <p:nvPr/>
          </p:nvGrpSpPr>
          <p:grpSpPr>
            <a:xfrm>
              <a:off x="162876" y="2661113"/>
              <a:ext cx="4064857" cy="3873310"/>
              <a:chOff x="1143000" y="-238125"/>
              <a:chExt cx="6857999" cy="6858000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="" xmlns:a16="http://schemas.microsoft.com/office/drawing/2014/main" id="{26F07E2A-CCD9-4FB2-9DDE-CF5F20C7D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0" y="-238125"/>
                <a:ext cx="6857999" cy="6858000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="" xmlns:a16="http://schemas.microsoft.com/office/drawing/2014/main" id="{58ED768F-8A5B-4ADB-9DE3-7A3424415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4988" y="881506"/>
                <a:ext cx="514024" cy="51402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="" xmlns:a16="http://schemas.microsoft.com/office/drawing/2014/main" id="{894D549C-5831-4E01-901A-3A25C7159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688" y="2586481"/>
                <a:ext cx="514024" cy="514024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="" xmlns:a16="http://schemas.microsoft.com/office/drawing/2014/main" id="{BB1A7A17-0973-4463-941B-1E570518C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4290" y="2586481"/>
                <a:ext cx="514024" cy="514024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="" xmlns:a16="http://schemas.microsoft.com/office/drawing/2014/main" id="{D8E1F7FD-91B8-47A1-AD68-BE7300D9B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588" y="4920106"/>
                <a:ext cx="514024" cy="514024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="" xmlns:a16="http://schemas.microsoft.com/office/drawing/2014/main" id="{4550AB00-9578-4AFD-B346-6E4AFEF22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3389" y="5053456"/>
                <a:ext cx="514024" cy="514024"/>
              </a:xfrm>
              <a:prstGeom prst="rect">
                <a:avLst/>
              </a:prstGeom>
            </p:spPr>
          </p:pic>
        </p:grp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3995CB60-B6B2-4661-802E-027506247F6B}"/>
                </a:ext>
              </a:extLst>
            </p:cNvPr>
            <p:cNvSpPr/>
            <p:nvPr/>
          </p:nvSpPr>
          <p:spPr>
            <a:xfrm>
              <a:off x="279133" y="4137202"/>
              <a:ext cx="3832342" cy="1195704"/>
            </a:xfrm>
            <a:prstGeom prst="rect">
              <a:avLst/>
            </a:prstGeom>
            <a:noFill/>
            <a:ln w="1905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/>
                <a:t>Квартиры, </a:t>
              </a:r>
            </a:p>
            <a:p>
              <a:pPr algn="ctr"/>
              <a:r>
                <a:rPr lang="ru-RU" sz="2000" dirty="0"/>
                <a:t>поддерживающие </a:t>
              </a:r>
            </a:p>
            <a:p>
              <a:pPr algn="ctr"/>
              <a:r>
                <a:rPr lang="ru-RU" sz="2000" dirty="0"/>
                <a:t>реализацию</a:t>
              </a:r>
            </a:p>
            <a:p>
              <a:pPr algn="ctr"/>
              <a:r>
                <a:rPr lang="ru-RU" sz="2000" dirty="0"/>
                <a:t>проекта</a:t>
              </a:r>
            </a:p>
          </p:txBody>
        </p:sp>
      </p:grpSp>
      <p:pic>
        <p:nvPicPr>
          <p:cNvPr id="32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37" y="78714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703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CE1F685-FADD-4767-A743-CD57D597860E}"/>
              </a:ext>
            </a:extLst>
          </p:cNvPr>
          <p:cNvSpPr txBox="1"/>
          <p:nvPr/>
        </p:nvSpPr>
        <p:spPr>
          <a:xfrm>
            <a:off x="1907704" y="332656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механизма последующего содержания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9F2CBE7D-ACD3-47D3-B09E-684619209D25}"/>
              </a:ext>
            </a:extLst>
          </p:cNvPr>
          <p:cNvGrpSpPr/>
          <p:nvPr/>
        </p:nvGrpSpPr>
        <p:grpSpPr>
          <a:xfrm>
            <a:off x="-756592" y="1556792"/>
            <a:ext cx="11593288" cy="5448126"/>
            <a:chOff x="-684584" y="1713002"/>
            <a:chExt cx="11593288" cy="5448126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375E569A-C5FB-4317-AEE5-59C4C9BB1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8" b="5979"/>
            <a:stretch/>
          </p:blipFill>
          <p:spPr>
            <a:xfrm>
              <a:off x="-684584" y="1713002"/>
              <a:ext cx="11593288" cy="54481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7EBAA91-54F9-48DD-A98F-998458057476}"/>
                </a:ext>
              </a:extLst>
            </p:cNvPr>
            <p:cNvSpPr txBox="1"/>
            <p:nvPr/>
          </p:nvSpPr>
          <p:spPr>
            <a:xfrm>
              <a:off x="4283966" y="2474745"/>
              <a:ext cx="3646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Наименование организации, должностное лицо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4911BDE3-27CB-4D57-A8BA-FB82E950C3B5}"/>
                </a:ext>
              </a:extLst>
            </p:cNvPr>
            <p:cNvSpPr txBox="1"/>
            <p:nvPr/>
          </p:nvSpPr>
          <p:spPr>
            <a:xfrm>
              <a:off x="4283966" y="3455905"/>
              <a:ext cx="3646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Виды работ, которые будут проводиться на объекте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1114264-623C-4C27-9FD1-A353FDD6DE8F}"/>
                </a:ext>
              </a:extLst>
            </p:cNvPr>
            <p:cNvSpPr txBox="1"/>
            <p:nvPr/>
          </p:nvSpPr>
          <p:spPr>
            <a:xfrm>
              <a:off x="4283966" y="4437065"/>
              <a:ext cx="3646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solidFill>
                    <a:schemeClr val="bg1"/>
                  </a:solidFill>
                </a:rPr>
                <a:t>Периодичность проводимых работ на объекте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B195F8C-D79A-4B43-B8DD-5F9213322F7E}"/>
                </a:ext>
              </a:extLst>
            </p:cNvPr>
            <p:cNvSpPr txBox="1"/>
            <p:nvPr/>
          </p:nvSpPr>
          <p:spPr>
            <a:xfrm>
              <a:off x="4258814" y="5498941"/>
              <a:ext cx="3646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Форма трудового участия жителей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A1029BA-B38D-441C-B49C-AB10FBA492E3}"/>
              </a:ext>
            </a:extLst>
          </p:cNvPr>
          <p:cNvSpPr txBox="1"/>
          <p:nvPr/>
        </p:nvSpPr>
        <p:spPr>
          <a:xfrm>
            <a:off x="395536" y="2318535"/>
            <a:ext cx="364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Организация, осуществляющая последующее содержание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34EDF1F-073B-4391-92CF-A29EE045B3D1}"/>
              </a:ext>
            </a:extLst>
          </p:cNvPr>
          <p:cNvSpPr txBox="1"/>
          <p:nvPr/>
        </p:nvSpPr>
        <p:spPr>
          <a:xfrm>
            <a:off x="395536" y="3292566"/>
            <a:ext cx="364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Организация, осуществляющая последующее содержание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1DD5F17-0E55-4B4B-B369-5333CC7F6996}"/>
              </a:ext>
            </a:extLst>
          </p:cNvPr>
          <p:cNvSpPr txBox="1"/>
          <p:nvPr/>
        </p:nvSpPr>
        <p:spPr>
          <a:xfrm>
            <a:off x="381100" y="4280855"/>
            <a:ext cx="364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Организация, осуществляющая последующее содержание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4B019A-DBB0-4957-8545-8681610B5FCC}"/>
              </a:ext>
            </a:extLst>
          </p:cNvPr>
          <p:cNvSpPr txBox="1"/>
          <p:nvPr/>
        </p:nvSpPr>
        <p:spPr>
          <a:xfrm>
            <a:off x="381100" y="5254886"/>
            <a:ext cx="364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Население, осуществляющее последующее содержание</a:t>
            </a:r>
          </a:p>
        </p:txBody>
      </p:sp>
      <p:pic>
        <p:nvPicPr>
          <p:cNvPr id="13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37" y="78714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826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8D08B7-6FB2-42DE-B437-667431CB528D}"/>
              </a:ext>
            </a:extLst>
          </p:cNvPr>
          <p:cNvSpPr txBox="1"/>
          <p:nvPr/>
        </p:nvSpPr>
        <p:spPr>
          <a:xfrm>
            <a:off x="323528" y="141015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информации в СМИ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F82E0506-963B-43F5-B697-A7BD82F8A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385882"/>
              </p:ext>
            </p:extLst>
          </p:nvPr>
        </p:nvGraphicFramePr>
        <p:xfrm>
          <a:off x="179512" y="1052735"/>
          <a:ext cx="8640960" cy="5664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37" y="78714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057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="" xmlns:a16="http://schemas.microsoft.com/office/drawing/2014/main" id="{A1E0D8E0-4B7C-431F-BA25-9FA1A009BFA1}"/>
              </a:ext>
            </a:extLst>
          </p:cNvPr>
          <p:cNvSpPr/>
          <p:nvPr/>
        </p:nvSpPr>
        <p:spPr>
          <a:xfrm>
            <a:off x="5436096" y="2102149"/>
            <a:ext cx="3600400" cy="822795"/>
          </a:xfrm>
          <a:prstGeom prst="wedgeRoundRectCallout">
            <a:avLst>
              <a:gd name="adj1" fmla="val -36971"/>
              <a:gd name="adj2" fmla="val 97229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F0C258-BC06-40F6-997D-9D598D978404}"/>
              </a:ext>
            </a:extLst>
          </p:cNvPr>
          <p:cNvSpPr txBox="1"/>
          <p:nvPr/>
        </p:nvSpPr>
        <p:spPr>
          <a:xfrm>
            <a:off x="323528" y="141015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содержание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статьи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38152F50-02F7-499C-84A3-E73B271A7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780549"/>
              </p:ext>
            </p:extLst>
          </p:nvPr>
        </p:nvGraphicFramePr>
        <p:xfrm>
          <a:off x="-540568" y="1340768"/>
          <a:ext cx="691276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098AAC-763F-49A3-AD82-6C88A17B16F0}"/>
              </a:ext>
            </a:extLst>
          </p:cNvPr>
          <p:cNvSpPr txBox="1"/>
          <p:nvPr/>
        </p:nvSpPr>
        <p:spPr>
          <a:xfrm>
            <a:off x="6084168" y="210214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«____» - ___________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E065F92-3847-4F8A-AB1D-79D163153FF0}"/>
              </a:ext>
            </a:extLst>
          </p:cNvPr>
          <p:cNvSpPr txBox="1"/>
          <p:nvPr/>
        </p:nvSpPr>
        <p:spPr>
          <a:xfrm>
            <a:off x="5472100" y="247895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Наименование проекта из Заявки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="" xmlns:a16="http://schemas.microsoft.com/office/drawing/2014/main" id="{BDFE3F70-F6F3-42A5-8E48-C715D6D1C8B4}"/>
              </a:ext>
            </a:extLst>
          </p:cNvPr>
          <p:cNvSpPr/>
          <p:nvPr/>
        </p:nvSpPr>
        <p:spPr>
          <a:xfrm>
            <a:off x="5220072" y="4725144"/>
            <a:ext cx="3600400" cy="1775817"/>
          </a:xfrm>
          <a:prstGeom prst="wedgeRoundRectCallout">
            <a:avLst>
              <a:gd name="adj1" fmla="val -68453"/>
              <a:gd name="adj2" fmla="val 11205"/>
              <a:gd name="adj3" fmla="val 16667"/>
            </a:avLst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Государственная программа Самарской области </a:t>
            </a:r>
          </a:p>
          <a:p>
            <a:pPr algn="ctr"/>
            <a:r>
              <a:rPr lang="ru-RU" dirty="0"/>
              <a:t>«Поддержка инициатив населения муниципальных образований в Самарской области» на 2017 – 2025 гг.</a:t>
            </a:r>
          </a:p>
        </p:txBody>
      </p:sp>
      <p:pic>
        <p:nvPicPr>
          <p:cNvPr id="8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37" y="78714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326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830CC2-4323-4551-9010-F0121D38D776}"/>
              </a:ext>
            </a:extLst>
          </p:cNvPr>
          <p:cNvSpPr txBox="1"/>
          <p:nvPr/>
        </p:nvSpPr>
        <p:spPr>
          <a:xfrm>
            <a:off x="375508" y="116632"/>
            <a:ext cx="839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источники СМИ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20769" y="3953355"/>
            <a:ext cx="8517691" cy="2677081"/>
            <a:chOff x="375508" y="908720"/>
            <a:chExt cx="8392984" cy="29523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08" y="908720"/>
              <a:ext cx="8392984" cy="29523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158144" y="980728"/>
              <a:ext cx="108012" cy="288032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55576" y="2783373"/>
              <a:ext cx="8012916" cy="1015663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ru-RU" sz="60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0768" y="779794"/>
            <a:ext cx="85176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Из текста государственной программы Самарской области</a:t>
            </a:r>
          </a:p>
          <a:p>
            <a:pPr algn="ctr"/>
            <a:r>
              <a:rPr lang="ru-RU" sz="1600" i="1" dirty="0" smtClean="0"/>
              <a:t>«Поддержка инициатив населения муниципальных образований в Самарской области» </a:t>
            </a:r>
          </a:p>
          <a:p>
            <a:pPr algn="ctr"/>
            <a:r>
              <a:rPr lang="ru-RU" sz="1600" i="1" dirty="0" smtClean="0"/>
              <a:t>на 2017-2025 гг.» (Губернаторский проект «СОдействие»)</a:t>
            </a:r>
            <a:endParaRPr lang="ru-RU" sz="1600" i="1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375508" y="1815782"/>
            <a:ext cx="3960440" cy="1293242"/>
            <a:chOff x="5054372" y="1952836"/>
            <a:chExt cx="3960440" cy="1293242"/>
          </a:xfrm>
        </p:grpSpPr>
        <p:sp>
          <p:nvSpPr>
            <p:cNvPr id="13" name="Прямоугольник с двумя вырезанными противолежащими углами 12"/>
            <p:cNvSpPr/>
            <p:nvPr/>
          </p:nvSpPr>
          <p:spPr>
            <a:xfrm>
              <a:off x="5054372" y="1952836"/>
              <a:ext cx="3960440" cy="1293242"/>
            </a:xfrm>
            <a:prstGeom prst="snip2DiagRect">
              <a:avLst>
                <a:gd name="adj1" fmla="val 23568"/>
                <a:gd name="adj2" fmla="val 2274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300692" y="2060848"/>
              <a:ext cx="34678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/>
                <a:t>печатные источники </a:t>
              </a:r>
              <a:r>
                <a:rPr lang="ru-RU" sz="1600" b="1" dirty="0" smtClean="0"/>
                <a:t>официального </a:t>
              </a:r>
              <a:r>
                <a:rPr lang="ru-RU" sz="1600" b="1" dirty="0"/>
                <a:t>опубликования муниципальных правовых актов </a:t>
              </a:r>
              <a:r>
                <a:rPr lang="ru-RU" sz="1600" dirty="0"/>
                <a:t>соответствующего </a:t>
              </a:r>
              <a:endParaRPr lang="ru-RU" sz="1600" dirty="0" smtClean="0"/>
            </a:p>
            <a:p>
              <a:pPr algn="ctr"/>
              <a:r>
                <a:rPr lang="ru-RU" sz="1600" dirty="0" smtClean="0"/>
                <a:t>муниципального </a:t>
              </a:r>
              <a:r>
                <a:rPr lang="ru-RU" sz="1600" dirty="0"/>
                <a:t>образования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783517" y="1815782"/>
            <a:ext cx="3960440" cy="1293242"/>
            <a:chOff x="263474" y="1812826"/>
            <a:chExt cx="3960440" cy="1293242"/>
          </a:xfrm>
        </p:grpSpPr>
        <p:sp>
          <p:nvSpPr>
            <p:cNvPr id="16" name="Прямоугольник с двумя вырезанными противолежащими углами 15"/>
            <p:cNvSpPr/>
            <p:nvPr/>
          </p:nvSpPr>
          <p:spPr>
            <a:xfrm>
              <a:off x="263474" y="1812826"/>
              <a:ext cx="3960440" cy="1293242"/>
            </a:xfrm>
            <a:prstGeom prst="snip2DiagRect">
              <a:avLst>
                <a:gd name="adj1" fmla="val 23568"/>
                <a:gd name="adj2" fmla="val 2274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71114" y="2060848"/>
              <a:ext cx="36625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сайт органа </a:t>
              </a:r>
              <a:r>
                <a:rPr lang="ru-RU" sz="1600" b="1" dirty="0" smtClean="0"/>
                <a:t>местного </a:t>
              </a:r>
              <a:r>
                <a:rPr lang="ru-RU" sz="1600" b="1" dirty="0"/>
                <a:t>самоуправления </a:t>
              </a:r>
              <a:r>
                <a:rPr lang="ru-RU" sz="1600" dirty="0"/>
                <a:t>соответствующего муниципального образования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13153" y="3284984"/>
            <a:ext cx="8532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Статья из Устава </a:t>
            </a:r>
            <a:r>
              <a:rPr lang="ru-RU" sz="1400" dirty="0" smtClean="0"/>
              <a:t>каждого муниципального образования, где обозначены </a:t>
            </a:r>
            <a:r>
              <a:rPr lang="ru-RU" sz="1400" b="1" u="sng" dirty="0" smtClean="0"/>
              <a:t>наименования</a:t>
            </a:r>
            <a:r>
              <a:rPr lang="ru-RU" sz="1400" u="sng" dirty="0" smtClean="0"/>
              <a:t> печатных изданий</a:t>
            </a:r>
            <a:r>
              <a:rPr lang="ru-RU" sz="1400" dirty="0" smtClean="0"/>
              <a:t>, являющихся источниками официального</a:t>
            </a:r>
            <a:r>
              <a:rPr lang="ru-RU" sz="1400" b="1" dirty="0"/>
              <a:t> опубликования </a:t>
            </a:r>
            <a:r>
              <a:rPr lang="ru-RU" sz="1400" b="1" dirty="0" smtClean="0"/>
              <a:t>муниципальных </a:t>
            </a:r>
            <a:r>
              <a:rPr lang="ru-RU" sz="1400" b="1" dirty="0"/>
              <a:t>правовых </a:t>
            </a:r>
            <a:r>
              <a:rPr lang="ru-RU" sz="1400" b="1" dirty="0" smtClean="0"/>
              <a:t>актов: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8596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830CC2-4323-4551-9010-F0121D38D776}"/>
              </a:ext>
            </a:extLst>
          </p:cNvPr>
          <p:cNvSpPr txBox="1"/>
          <p:nvPr/>
        </p:nvSpPr>
        <p:spPr>
          <a:xfrm>
            <a:off x="323528" y="11663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СМИ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1667C6B-41C2-46A0-BE3C-2F0A0329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980728"/>
            <a:ext cx="5040559" cy="5632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56309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830CC2-4323-4551-9010-F0121D38D776}"/>
              </a:ext>
            </a:extLst>
          </p:cNvPr>
          <p:cNvSpPr txBox="1"/>
          <p:nvPr/>
        </p:nvSpPr>
        <p:spPr>
          <a:xfrm>
            <a:off x="323529" y="1448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СМИ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B28D5FA-9F26-47F0-A509-61C8E237F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08720"/>
            <a:ext cx="8496943" cy="570619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CAAB6DC-F431-46F5-82AE-526F1965B0C2}"/>
              </a:ext>
            </a:extLst>
          </p:cNvPr>
          <p:cNvSpPr/>
          <p:nvPr/>
        </p:nvSpPr>
        <p:spPr>
          <a:xfrm>
            <a:off x="142874" y="800850"/>
            <a:ext cx="3853061" cy="504076"/>
          </a:xfrm>
          <a:prstGeom prst="rect">
            <a:avLst/>
          </a:prstGeom>
          <a:noFill/>
          <a:ln w="168275">
            <a:solidFill>
              <a:srgbClr val="FF3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37" y="78714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910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Desktop\до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2" y="842392"/>
            <a:ext cx="3821247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3830CC2-4323-4551-9010-F0121D38D776}"/>
              </a:ext>
            </a:extLst>
          </p:cNvPr>
          <p:cNvSpPr txBox="1"/>
          <p:nvPr/>
        </p:nvSpPr>
        <p:spPr>
          <a:xfrm>
            <a:off x="565854" y="116632"/>
            <a:ext cx="368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учитывается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90837" y="6378789"/>
            <a:ext cx="2102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 объявлений</a:t>
            </a:r>
            <a:endParaRPr lang="ru-RU" dirty="0"/>
          </a:p>
        </p:txBody>
      </p:sp>
      <p:pic>
        <p:nvPicPr>
          <p:cNvPr id="1027" name="Picture 3" descr="D:\Документы\Desktop\до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81" y="842392"/>
            <a:ext cx="3821247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830CC2-4323-4551-9010-F0121D38D776}"/>
              </a:ext>
            </a:extLst>
          </p:cNvPr>
          <p:cNvSpPr txBox="1"/>
          <p:nvPr/>
        </p:nvSpPr>
        <p:spPr>
          <a:xfrm>
            <a:off x="4916891" y="116632"/>
            <a:ext cx="368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Учитывается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1996" y="6390645"/>
            <a:ext cx="3761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2 условия публикации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925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767847F-9B62-42F2-9D34-444524229092}"/>
              </a:ext>
            </a:extLst>
          </p:cNvPr>
          <p:cNvSpPr txBox="1"/>
          <p:nvPr/>
        </p:nvSpPr>
        <p:spPr>
          <a:xfrm>
            <a:off x="0" y="1196752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Особенности </a:t>
            </a:r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конкурсного отбора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89683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7BD7FE0-EA41-404E-846F-AA8384C4025D}"/>
              </a:ext>
            </a:extLst>
          </p:cNvPr>
          <p:cNvSpPr txBox="1"/>
          <p:nvPr/>
        </p:nvSpPr>
        <p:spPr>
          <a:xfrm>
            <a:off x="323528" y="188640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Неофициальные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СМИ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54" y="1052736"/>
            <a:ext cx="85176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Из текста государственной программы Самарской области</a:t>
            </a:r>
          </a:p>
          <a:p>
            <a:pPr algn="ctr"/>
            <a:r>
              <a:rPr lang="ru-RU" sz="1600" i="1" dirty="0" smtClean="0"/>
              <a:t>«Поддержка инициатив населения муниципальных образований в Самарской области» </a:t>
            </a:r>
          </a:p>
          <a:p>
            <a:pPr algn="ctr"/>
            <a:r>
              <a:rPr lang="ru-RU" sz="1600" i="1" dirty="0" smtClean="0"/>
              <a:t>на 2017-2025 гг.» (Губернаторский проект «СОдействие»)</a:t>
            </a:r>
            <a:endParaRPr lang="ru-RU" sz="1600" i="1" dirty="0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375508" y="2263195"/>
            <a:ext cx="3960440" cy="893138"/>
          </a:xfrm>
          <a:prstGeom prst="snip2DiagRect">
            <a:avLst>
              <a:gd name="adj1" fmla="val 23568"/>
              <a:gd name="adj2" fmla="val 227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группы, каналы, </a:t>
            </a:r>
            <a:endParaRPr lang="ru-RU" dirty="0" smtClean="0"/>
          </a:p>
          <a:p>
            <a:r>
              <a:rPr lang="ru-RU" dirty="0" smtClean="0"/>
              <a:t>публичные </a:t>
            </a:r>
            <a:r>
              <a:rPr lang="ru-RU" dirty="0"/>
              <a:t>страницы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социальных </a:t>
            </a:r>
            <a:r>
              <a:rPr lang="ru-RU" dirty="0" smtClean="0"/>
              <a:t>сетях</a:t>
            </a:r>
            <a:endParaRPr lang="ru-RU" dirty="0"/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4781979" y="2272349"/>
            <a:ext cx="3960440" cy="893138"/>
          </a:xfrm>
          <a:prstGeom prst="snip2DiagRect">
            <a:avLst>
              <a:gd name="adj1" fmla="val 23568"/>
              <a:gd name="adj2" fmla="val 227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err="1" smtClean="0"/>
              <a:t>видеохостинги</a:t>
            </a:r>
            <a:endParaRPr lang="ru-RU" dirty="0"/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320849" y="3732397"/>
            <a:ext cx="3960440" cy="892800"/>
          </a:xfrm>
          <a:prstGeom prst="snip2DiagRect">
            <a:avLst>
              <a:gd name="adj1" fmla="val 23568"/>
              <a:gd name="adj2" fmla="val 227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информационные </a:t>
            </a:r>
            <a:endParaRPr lang="ru-RU" dirty="0" smtClean="0"/>
          </a:p>
          <a:p>
            <a:r>
              <a:rPr lang="ru-RU" dirty="0" smtClean="0"/>
              <a:t>порталы</a:t>
            </a:r>
            <a:endParaRPr lang="ru-RU" dirty="0"/>
          </a:p>
        </p:txBody>
      </p:sp>
      <p:sp>
        <p:nvSpPr>
          <p:cNvPr id="20" name="Прямоугольник с двумя вырезанными противолежащими углами 19"/>
          <p:cNvSpPr/>
          <p:nvPr/>
        </p:nvSpPr>
        <p:spPr>
          <a:xfrm>
            <a:off x="4727320" y="3732397"/>
            <a:ext cx="3960440" cy="892800"/>
          </a:xfrm>
          <a:prstGeom prst="snip2DiagRect">
            <a:avLst>
              <a:gd name="adj1" fmla="val 23568"/>
              <a:gd name="adj2" fmla="val 227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 smtClean="0"/>
              <a:t>интернет-издания</a:t>
            </a:r>
            <a:endParaRPr lang="ru-RU" dirty="0"/>
          </a:p>
        </p:txBody>
      </p:sp>
      <p:sp>
        <p:nvSpPr>
          <p:cNvPr id="21" name="Прямоугольник с двумя вырезанными противолежащими углами 20"/>
          <p:cNvSpPr/>
          <p:nvPr/>
        </p:nvSpPr>
        <p:spPr>
          <a:xfrm>
            <a:off x="2518234" y="5157192"/>
            <a:ext cx="3960440" cy="892800"/>
          </a:xfrm>
          <a:prstGeom prst="snip2DiagRect">
            <a:avLst>
              <a:gd name="adj1" fmla="val 23568"/>
              <a:gd name="adj2" fmla="val 227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/>
              <a:t>иные средства </a:t>
            </a:r>
            <a:endParaRPr lang="ru-RU" dirty="0" smtClean="0"/>
          </a:p>
          <a:p>
            <a:pPr algn="r"/>
            <a:r>
              <a:rPr lang="ru-RU" dirty="0" smtClean="0"/>
              <a:t>массовой </a:t>
            </a:r>
            <a:r>
              <a:rPr lang="ru-RU" dirty="0"/>
              <a:t>информации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5105329" y="2263195"/>
            <a:ext cx="864096" cy="923330"/>
            <a:chOff x="7536896" y="1968952"/>
            <a:chExt cx="864096" cy="923330"/>
          </a:xfrm>
        </p:grpSpPr>
        <p:sp>
          <p:nvSpPr>
            <p:cNvPr id="24" name="Овал 23"/>
            <p:cNvSpPr/>
            <p:nvPr/>
          </p:nvSpPr>
          <p:spPr>
            <a:xfrm>
              <a:off x="7536896" y="1998469"/>
              <a:ext cx="864096" cy="86409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01082" y="1968952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ru-RU" sz="5400" b="1" dirty="0" smtClean="0">
                  <a:ln w="10541" cmpd="sng">
                    <a:solidFill>
                      <a:srgbClr val="00863D"/>
                    </a:solidFill>
                    <a:prstDash val="solid"/>
                  </a:ln>
                  <a:solidFill>
                    <a:srgbClr val="00863D"/>
                  </a:solidFill>
                </a:rPr>
                <a:t>3</a:t>
              </a:r>
              <a:endParaRPr lang="ru-RU" sz="5400" b="1" dirty="0">
                <a:ln w="10541" cmpd="sng">
                  <a:solidFill>
                    <a:srgbClr val="00863D"/>
                  </a:solidFill>
                  <a:prstDash val="solid"/>
                </a:ln>
                <a:solidFill>
                  <a:srgbClr val="00863D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203848" y="2242632"/>
            <a:ext cx="864096" cy="923330"/>
            <a:chOff x="7536896" y="1968952"/>
            <a:chExt cx="864096" cy="923330"/>
          </a:xfrm>
        </p:grpSpPr>
        <p:sp>
          <p:nvSpPr>
            <p:cNvPr id="27" name="Овал 26"/>
            <p:cNvSpPr/>
            <p:nvPr/>
          </p:nvSpPr>
          <p:spPr>
            <a:xfrm>
              <a:off x="7536896" y="1998469"/>
              <a:ext cx="864096" cy="86409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01082" y="1968952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ru-RU" sz="5400" b="1" dirty="0" smtClean="0">
                  <a:ln w="10541" cmpd="sng">
                    <a:solidFill>
                      <a:srgbClr val="00863D"/>
                    </a:solidFill>
                    <a:prstDash val="solid"/>
                  </a:ln>
                  <a:solidFill>
                    <a:srgbClr val="00863D"/>
                  </a:solidFill>
                </a:rPr>
                <a:t>1</a:t>
              </a:r>
              <a:endParaRPr lang="ru-RU" sz="5400" b="1" dirty="0">
                <a:ln w="10541" cmpd="sng">
                  <a:solidFill>
                    <a:srgbClr val="00863D"/>
                  </a:solidFill>
                  <a:prstDash val="solid"/>
                </a:ln>
                <a:solidFill>
                  <a:srgbClr val="00863D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149189" y="3701867"/>
            <a:ext cx="864096" cy="923330"/>
            <a:chOff x="7536896" y="1968952"/>
            <a:chExt cx="864096" cy="923330"/>
          </a:xfrm>
        </p:grpSpPr>
        <p:sp>
          <p:nvSpPr>
            <p:cNvPr id="30" name="Овал 29"/>
            <p:cNvSpPr/>
            <p:nvPr/>
          </p:nvSpPr>
          <p:spPr>
            <a:xfrm>
              <a:off x="7536896" y="1998469"/>
              <a:ext cx="864096" cy="86409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701082" y="1968952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ru-RU" sz="5400" b="1" dirty="0" smtClean="0">
                  <a:ln w="10541" cmpd="sng">
                    <a:solidFill>
                      <a:srgbClr val="00863D"/>
                    </a:solidFill>
                    <a:prstDash val="solid"/>
                  </a:ln>
                  <a:solidFill>
                    <a:srgbClr val="00863D"/>
                  </a:solidFill>
                </a:rPr>
                <a:t>2</a:t>
              </a:r>
              <a:endParaRPr lang="ru-RU" sz="5400" b="1" dirty="0">
                <a:ln w="10541" cmpd="sng">
                  <a:solidFill>
                    <a:srgbClr val="00863D"/>
                  </a:solidFill>
                  <a:prstDash val="solid"/>
                </a:ln>
                <a:solidFill>
                  <a:srgbClr val="00863D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041567" y="3734807"/>
            <a:ext cx="864096" cy="923330"/>
            <a:chOff x="7536896" y="1968952"/>
            <a:chExt cx="864096" cy="923330"/>
          </a:xfrm>
        </p:grpSpPr>
        <p:sp>
          <p:nvSpPr>
            <p:cNvPr id="33" name="Овал 32"/>
            <p:cNvSpPr/>
            <p:nvPr/>
          </p:nvSpPr>
          <p:spPr>
            <a:xfrm>
              <a:off x="7536896" y="1998469"/>
              <a:ext cx="864096" cy="86409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701082" y="1968952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ru-RU" sz="5400" b="1" dirty="0" smtClean="0">
                  <a:ln w="10541" cmpd="sng">
                    <a:solidFill>
                      <a:srgbClr val="00863D"/>
                    </a:solidFill>
                    <a:prstDash val="solid"/>
                  </a:ln>
                  <a:solidFill>
                    <a:srgbClr val="00863D"/>
                  </a:solidFill>
                </a:rPr>
                <a:t>4</a:t>
              </a:r>
              <a:endParaRPr lang="ru-RU" sz="5400" b="1" dirty="0">
                <a:ln w="10541" cmpd="sng">
                  <a:solidFill>
                    <a:srgbClr val="00863D"/>
                  </a:solidFill>
                  <a:prstDash val="solid"/>
                </a:ln>
                <a:solidFill>
                  <a:srgbClr val="00863D"/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802636" y="5126662"/>
            <a:ext cx="864096" cy="923330"/>
            <a:chOff x="7536896" y="1968952"/>
            <a:chExt cx="864096" cy="923330"/>
          </a:xfrm>
        </p:grpSpPr>
        <p:sp>
          <p:nvSpPr>
            <p:cNvPr id="36" name="Овал 35"/>
            <p:cNvSpPr/>
            <p:nvPr/>
          </p:nvSpPr>
          <p:spPr>
            <a:xfrm>
              <a:off x="7536896" y="1998469"/>
              <a:ext cx="864096" cy="86409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701082" y="1968952"/>
              <a:ext cx="535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ru-RU" sz="5400" b="1" dirty="0" smtClean="0">
                  <a:ln w="10541" cmpd="sng">
                    <a:solidFill>
                      <a:srgbClr val="00863D"/>
                    </a:solidFill>
                    <a:prstDash val="solid"/>
                  </a:ln>
                  <a:solidFill>
                    <a:srgbClr val="00863D"/>
                  </a:solidFill>
                </a:rPr>
                <a:t>5</a:t>
              </a:r>
              <a:endParaRPr lang="ru-RU" sz="5400" b="1" dirty="0">
                <a:ln w="10541" cmpd="sng">
                  <a:solidFill>
                    <a:srgbClr val="00863D"/>
                  </a:solidFill>
                  <a:prstDash val="solid"/>
                </a:ln>
                <a:solidFill>
                  <a:srgbClr val="00863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444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tatic.mk.ru/upload/entities/2022/03/12/05/articles/facebookPicture/60/1e/14/68/d3a0f4be5c7f69eb177ddf0318e6b8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500" r="90000">
                        <a14:foregroundMark x1="58750" y1="48000" x2="58083" y2="55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3" r="10891"/>
          <a:stretch/>
        </p:blipFill>
        <p:spPr bwMode="auto">
          <a:xfrm>
            <a:off x="322040" y="1831679"/>
            <a:ext cx="843404" cy="69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731C1D6-57E9-4C28-A458-CB3EE6DA96FE}"/>
              </a:ext>
            </a:extLst>
          </p:cNvPr>
          <p:cNvSpPr txBox="1"/>
          <p:nvPr/>
        </p:nvSpPr>
        <p:spPr>
          <a:xfrm>
            <a:off x="322040" y="260647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sz="3200" b="1" smtClean="0">
                <a:solidFill>
                  <a:srgbClr val="B82300"/>
                </a:solidFill>
              </a:rPr>
              <a:t>Источники публикациций н</a:t>
            </a:r>
            <a:r>
              <a:rPr lang="" sz="3200" b="1" dirty="0" smtClean="0">
                <a:solidFill>
                  <a:srgbClr val="B82300"/>
                </a:solidFill>
              </a:rPr>
              <a:t>е учитываются</a:t>
            </a:r>
            <a:endParaRPr lang="ru-RU" sz="3200" b="1" dirty="0">
              <a:solidFill>
                <a:srgbClr val="B823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AFF1B24-A54D-4AE1-A2F4-484723E3B7DD}"/>
              </a:ext>
            </a:extLst>
          </p:cNvPr>
          <p:cNvSpPr txBox="1"/>
          <p:nvPr/>
        </p:nvSpPr>
        <p:spPr>
          <a:xfrm>
            <a:off x="4961359" y="1126768"/>
            <a:ext cx="2448272" cy="564356"/>
          </a:xfrm>
          <a:prstGeom prst="roundRect">
            <a:avLst>
              <a:gd name="adj" fmla="val 3158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9F89B0A-C03C-4EA3-A1C3-950714390234}"/>
              </a:ext>
            </a:extLst>
          </p:cNvPr>
          <p:cNvSpPr txBox="1"/>
          <p:nvPr/>
        </p:nvSpPr>
        <p:spPr>
          <a:xfrm>
            <a:off x="4946476" y="1845995"/>
            <a:ext cx="2448272" cy="564356"/>
          </a:xfrm>
          <a:prstGeom prst="roundRect">
            <a:avLst>
              <a:gd name="adj" fmla="val 3158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A0C7D2-D5CA-4702-AAEB-00BAA43028FD}"/>
              </a:ext>
            </a:extLst>
          </p:cNvPr>
          <p:cNvSpPr txBox="1"/>
          <p:nvPr/>
        </p:nvSpPr>
        <p:spPr>
          <a:xfrm>
            <a:off x="283435" y="5486222"/>
            <a:ext cx="1764018" cy="489109"/>
          </a:xfrm>
          <a:prstGeom prst="roundRect">
            <a:avLst>
              <a:gd name="adj" fmla="val 315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D30335-850A-4556-BD94-DEF68382330B}"/>
              </a:ext>
            </a:extLst>
          </p:cNvPr>
          <p:cNvSpPr txBox="1"/>
          <p:nvPr/>
        </p:nvSpPr>
        <p:spPr>
          <a:xfrm>
            <a:off x="283435" y="4899814"/>
            <a:ext cx="1764018" cy="489109"/>
          </a:xfrm>
          <a:prstGeom prst="roundRect">
            <a:avLst>
              <a:gd name="adj" fmla="val 315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245C478-E769-4CE8-A1E1-B3316B00D0FB}"/>
              </a:ext>
            </a:extLst>
          </p:cNvPr>
          <p:cNvSpPr txBox="1"/>
          <p:nvPr/>
        </p:nvSpPr>
        <p:spPr>
          <a:xfrm>
            <a:off x="4961359" y="2576976"/>
            <a:ext cx="2448272" cy="564356"/>
          </a:xfrm>
          <a:prstGeom prst="roundRect">
            <a:avLst>
              <a:gd name="adj" fmla="val 3158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Messenger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729E7CC-B429-417E-B8E2-1D2E4DD5B647}"/>
              </a:ext>
            </a:extLst>
          </p:cNvPr>
          <p:cNvSpPr txBox="1"/>
          <p:nvPr/>
        </p:nvSpPr>
        <p:spPr>
          <a:xfrm>
            <a:off x="4961357" y="3277771"/>
            <a:ext cx="2448271" cy="564356"/>
          </a:xfrm>
          <a:prstGeom prst="roundRect">
            <a:avLst>
              <a:gd name="adj" fmla="val 3158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Твиттер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FEB5040-ADF3-426A-A2F1-E34B3DD2691C}"/>
              </a:ext>
            </a:extLst>
          </p:cNvPr>
          <p:cNvSpPr txBox="1"/>
          <p:nvPr/>
        </p:nvSpPr>
        <p:spPr>
          <a:xfrm>
            <a:off x="4961359" y="3968488"/>
            <a:ext cx="2448272" cy="564356"/>
          </a:xfrm>
          <a:prstGeom prst="roundRect">
            <a:avLst>
              <a:gd name="adj" fmla="val 3158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1545" y="1757221"/>
            <a:ext cx="34710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" sz="1400" i="1" smtClean="0">
                <a:solidFill>
                  <a:srgbClr val="B82300"/>
                </a:solidFill>
              </a:rPr>
              <a:t>С</a:t>
            </a:r>
            <a:r>
              <a:rPr lang="ru-RU" sz="1400" i="1" dirty="0" err="1" smtClean="0">
                <a:solidFill>
                  <a:srgbClr val="B82300"/>
                </a:solidFill>
              </a:rPr>
              <a:t>оц</a:t>
            </a:r>
            <a:r>
              <a:rPr lang="" sz="1400" i="1" smtClean="0">
                <a:solidFill>
                  <a:srgbClr val="B82300"/>
                </a:solidFill>
              </a:rPr>
              <a:t>иальные </a:t>
            </a:r>
            <a:r>
              <a:rPr lang="ru-RU" sz="1400" i="1" dirty="0" smtClean="0">
                <a:solidFill>
                  <a:srgbClr val="B82300"/>
                </a:solidFill>
              </a:rPr>
              <a:t>сети </a:t>
            </a:r>
            <a:r>
              <a:rPr lang="ru-RU" sz="1400" b="1" i="1" dirty="0" err="1" smtClean="0">
                <a:solidFill>
                  <a:srgbClr val="B82300"/>
                </a:solidFill>
              </a:rPr>
              <a:t>Instagram</a:t>
            </a:r>
            <a:r>
              <a:rPr lang="ru-RU" sz="1400" i="1" dirty="0" smtClean="0">
                <a:solidFill>
                  <a:srgbClr val="B82300"/>
                </a:solidFill>
              </a:rPr>
              <a:t> и</a:t>
            </a:r>
            <a:r>
              <a:rPr lang="" sz="1400" i="1" smtClean="0">
                <a:solidFill>
                  <a:srgbClr val="B82300"/>
                </a:solidFill>
              </a:rPr>
              <a:t> </a:t>
            </a:r>
            <a:r>
              <a:rPr lang="ru-RU" sz="1400" b="1" i="1" dirty="0" err="1" smtClean="0">
                <a:solidFill>
                  <a:srgbClr val="B82300"/>
                </a:solidFill>
              </a:rPr>
              <a:t>Facebook</a:t>
            </a:r>
            <a:r>
              <a:rPr lang="ru-RU" sz="1400" i="1" dirty="0" smtClean="0">
                <a:solidFill>
                  <a:srgbClr val="B82300"/>
                </a:solidFill>
              </a:rPr>
              <a:t> </a:t>
            </a:r>
            <a:r>
              <a:rPr lang="ru-RU" sz="1400" i="1" dirty="0">
                <a:solidFill>
                  <a:srgbClr val="B82300"/>
                </a:solidFill>
              </a:rPr>
              <a:t>запрещены </a:t>
            </a:r>
            <a:r>
              <a:rPr lang="" sz="1400" i="1" smtClean="0">
                <a:solidFill>
                  <a:srgbClr val="B82300"/>
                </a:solidFill>
              </a:rPr>
              <a:t>на территории</a:t>
            </a:r>
            <a:r>
              <a:rPr lang="ru-RU" sz="1400" i="1" dirty="0" smtClean="0">
                <a:solidFill>
                  <a:srgbClr val="B82300"/>
                </a:solidFill>
              </a:rPr>
              <a:t> </a:t>
            </a:r>
            <a:r>
              <a:rPr lang="" sz="1400" i="1" smtClean="0">
                <a:solidFill>
                  <a:srgbClr val="B82300"/>
                </a:solidFill>
              </a:rPr>
              <a:t/>
            </a:r>
            <a:br>
              <a:rPr lang="" sz="1400" i="1" smtClean="0">
                <a:solidFill>
                  <a:srgbClr val="B82300"/>
                </a:solidFill>
              </a:rPr>
            </a:br>
            <a:r>
              <a:rPr lang="ru-RU" sz="1400" i="1" dirty="0" smtClean="0">
                <a:solidFill>
                  <a:srgbClr val="B82300"/>
                </a:solidFill>
              </a:rPr>
              <a:t>Р</a:t>
            </a:r>
            <a:r>
              <a:rPr lang="" sz="1400" i="1" smtClean="0">
                <a:solidFill>
                  <a:srgbClr val="B82300"/>
                </a:solidFill>
              </a:rPr>
              <a:t>оссийской </a:t>
            </a:r>
            <a:r>
              <a:rPr lang="ru-RU" sz="1400" i="1" dirty="0" smtClean="0">
                <a:solidFill>
                  <a:srgbClr val="B82300"/>
                </a:solidFill>
              </a:rPr>
              <a:t>Ф</a:t>
            </a:r>
            <a:r>
              <a:rPr lang="" sz="1400" i="1" smtClean="0">
                <a:solidFill>
                  <a:srgbClr val="B82300"/>
                </a:solidFill>
              </a:rPr>
              <a:t>едерации. </a:t>
            </a:r>
            <a:r>
              <a:rPr lang="ru-RU" sz="1400" i="1" dirty="0" smtClean="0">
                <a:solidFill>
                  <a:srgbClr val="B82300"/>
                </a:solidFill>
              </a:rPr>
              <a:t>21.03.2022 </a:t>
            </a:r>
            <a:r>
              <a:rPr lang="ru-RU" sz="1400" i="1" dirty="0">
                <a:solidFill>
                  <a:srgbClr val="B82300"/>
                </a:solidFill>
              </a:rPr>
              <a:t>компания </a:t>
            </a:r>
            <a:r>
              <a:rPr lang="ru-RU" sz="1400" b="1" i="1" dirty="0" err="1">
                <a:solidFill>
                  <a:srgbClr val="B82300"/>
                </a:solidFill>
              </a:rPr>
              <a:t>Meta</a:t>
            </a:r>
            <a:r>
              <a:rPr lang="ru-RU" sz="1400" i="1" dirty="0">
                <a:solidFill>
                  <a:srgbClr val="B82300"/>
                </a:solidFill>
              </a:rPr>
              <a:t> признана </a:t>
            </a:r>
            <a:r>
              <a:rPr lang="ru-RU" sz="1400" i="1" dirty="0" smtClean="0">
                <a:solidFill>
                  <a:srgbClr val="B82300"/>
                </a:solidFill>
              </a:rPr>
              <a:t> экстремистской организацией</a:t>
            </a:r>
            <a:r>
              <a:rPr lang="" sz="1400" i="1" smtClean="0">
                <a:solidFill>
                  <a:srgbClr val="B82300"/>
                </a:solidFill>
              </a:rPr>
              <a:t>.</a:t>
            </a:r>
          </a:p>
          <a:p>
            <a:pPr algn="just"/>
            <a:endParaRPr lang="" sz="1400" i="1" smtClean="0">
              <a:solidFill>
                <a:srgbClr val="B8230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i="1" dirty="0" smtClean="0">
                <a:solidFill>
                  <a:srgbClr val="B82300"/>
                </a:solidFill>
              </a:rPr>
              <a:t>Социальная </a:t>
            </a:r>
            <a:r>
              <a:rPr lang="ru-RU" sz="1400" i="1" dirty="0">
                <a:solidFill>
                  <a:srgbClr val="B82300"/>
                </a:solidFill>
              </a:rPr>
              <a:t>сеть </a:t>
            </a:r>
            <a:r>
              <a:rPr lang="ru-RU" sz="1400" b="1" i="1" dirty="0" err="1">
                <a:solidFill>
                  <a:srgbClr val="B82300"/>
                </a:solidFill>
              </a:rPr>
              <a:t>Twitter</a:t>
            </a:r>
            <a:r>
              <a:rPr lang="ru-RU" sz="1400" b="1" i="1" dirty="0">
                <a:solidFill>
                  <a:srgbClr val="B82300"/>
                </a:solidFill>
              </a:rPr>
              <a:t> </a:t>
            </a:r>
            <a:r>
              <a:rPr lang="ru-RU" sz="1400" i="1" dirty="0" smtClean="0">
                <a:solidFill>
                  <a:srgbClr val="B82300"/>
                </a:solidFill>
              </a:rPr>
              <a:t>заблокирована </a:t>
            </a:r>
            <a:r>
              <a:rPr lang="" sz="1400" i="1" smtClean="0">
                <a:solidFill>
                  <a:srgbClr val="B82300"/>
                </a:solidFill>
              </a:rPr>
              <a:t/>
            </a:r>
            <a:br>
              <a:rPr lang="" sz="1400" i="1" smtClean="0">
                <a:solidFill>
                  <a:srgbClr val="B82300"/>
                </a:solidFill>
              </a:rPr>
            </a:br>
            <a:r>
              <a:rPr lang="" sz="1400" i="1" dirty="0" smtClean="0">
                <a:solidFill>
                  <a:srgbClr val="B82300"/>
                </a:solidFill>
              </a:rPr>
              <a:t>на территории</a:t>
            </a:r>
            <a:r>
              <a:rPr lang="" sz="1400" i="1" smtClean="0">
                <a:solidFill>
                  <a:srgbClr val="B82300"/>
                </a:solidFill>
              </a:rPr>
              <a:t> </a:t>
            </a:r>
            <a:r>
              <a:rPr lang="ru-RU" sz="1400" i="1" dirty="0" smtClean="0">
                <a:solidFill>
                  <a:srgbClr val="B82300"/>
                </a:solidFill>
              </a:rPr>
              <a:t>Р</a:t>
            </a:r>
            <a:r>
              <a:rPr lang="" sz="1400" i="1" dirty="0">
                <a:solidFill>
                  <a:srgbClr val="B82300"/>
                </a:solidFill>
              </a:rPr>
              <a:t>оссийской </a:t>
            </a:r>
            <a:r>
              <a:rPr lang="ru-RU" sz="1400" i="1" dirty="0">
                <a:solidFill>
                  <a:srgbClr val="B82300"/>
                </a:solidFill>
              </a:rPr>
              <a:t>Ф</a:t>
            </a:r>
            <a:r>
              <a:rPr lang="" sz="1400" i="1" dirty="0" smtClean="0">
                <a:solidFill>
                  <a:srgbClr val="B82300"/>
                </a:solidFill>
              </a:rPr>
              <a:t>едерации</a:t>
            </a:r>
            <a:r>
              <a:rPr lang="" sz="1400" i="1" smtClean="0">
                <a:solidFill>
                  <a:srgbClr val="B82300"/>
                </a:solidFill>
              </a:rPr>
              <a:t>.</a:t>
            </a:r>
          </a:p>
          <a:p>
            <a:pPr algn="just"/>
            <a:endParaRPr lang="" sz="1400" i="1">
              <a:solidFill>
                <a:srgbClr val="B8230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rgbClr val="B82300"/>
                </a:solidFill>
              </a:rPr>
              <a:t>Заменой </a:t>
            </a:r>
            <a:r>
              <a:rPr lang="ru-RU" sz="1400" b="1" i="1" dirty="0" err="1">
                <a:solidFill>
                  <a:srgbClr val="B82300"/>
                </a:solidFill>
              </a:rPr>
              <a:t>YouTube</a:t>
            </a:r>
            <a:r>
              <a:rPr lang="ru-RU" sz="1400" i="1" dirty="0">
                <a:solidFill>
                  <a:srgbClr val="B82300"/>
                </a:solidFill>
              </a:rPr>
              <a:t> для российских пользователей может стать отечественный сервис </a:t>
            </a:r>
            <a:r>
              <a:rPr lang="ru-RU" sz="1400" b="1" i="1" dirty="0" err="1" smtClean="0">
                <a:solidFill>
                  <a:srgbClr val="B82300"/>
                </a:solidFill>
              </a:rPr>
              <a:t>Rutube</a:t>
            </a:r>
            <a:r>
              <a:rPr lang="" sz="1400" b="1" i="1" smtClean="0">
                <a:solidFill>
                  <a:srgbClr val="B82300"/>
                </a:solidFill>
              </a:rPr>
              <a:t>.</a:t>
            </a:r>
            <a:endParaRPr lang="ru-RU" sz="1400" b="1" i="1" dirty="0">
              <a:solidFill>
                <a:srgbClr val="B82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1545" y="1196321"/>
            <a:ext cx="347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B82300"/>
                </a:solidFill>
              </a:rPr>
              <a:t>Запрещенные социальные </a:t>
            </a:r>
            <a:r>
              <a:rPr lang="ru-RU" b="1" dirty="0" smtClean="0">
                <a:solidFill>
                  <a:srgbClr val="B82300"/>
                </a:solidFill>
              </a:rPr>
              <a:t>сети</a:t>
            </a:r>
            <a:endParaRPr lang="ru-RU" b="1" dirty="0">
              <a:solidFill>
                <a:srgbClr val="B82300"/>
              </a:solidFill>
            </a:endParaRPr>
          </a:p>
        </p:txBody>
      </p:sp>
      <p:pic>
        <p:nvPicPr>
          <p:cNvPr id="1028" name="Picture 4" descr="https://i.ytimg.com/vi/85k8Bimm5FM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9" b="97222" l="9375" r="91172">
                        <a14:foregroundMark x1="31094" y1="10000" x2="39922" y2="30139"/>
                        <a14:foregroundMark x1="36953" y1="15000" x2="34844" y2="27500"/>
                        <a14:foregroundMark x1="39375" y1="24306" x2="36094" y2="22778"/>
                        <a14:foregroundMark x1="37578" y1="13750" x2="41016" y2="14444"/>
                        <a14:foregroundMark x1="38125" y1="30833" x2="36406" y2="35833"/>
                        <a14:foregroundMark x1="68594" y1="18194" x2="68750" y2="21111"/>
                        <a14:foregroundMark x1="56094" y1="52500" x2="57422" y2="73194"/>
                        <a14:foregroundMark x1="62500" y1="60833" x2="62031" y2="71389"/>
                        <a14:foregroundMark x1="61484" y1="71389" x2="61094" y2="75000"/>
                        <a14:foregroundMark x1="60000" y1="76667" x2="58438" y2="70139"/>
                        <a14:foregroundMark x1="55937" y1="72361" x2="51641" y2="72361"/>
                        <a14:foregroundMark x1="42813" y1="66111" x2="43125" y2="70833"/>
                        <a14:foregroundMark x1="41094" y1="68889" x2="40859" y2="73333"/>
                        <a14:foregroundMark x1="49844" y1="69722" x2="49922" y2="74167"/>
                        <a14:foregroundMark x1="36406" y1="70694" x2="37500" y2="65694"/>
                        <a14:foregroundMark x1="36016" y1="27778" x2="36563" y2="35417"/>
                        <a14:foregroundMark x1="60204" y1="23182" x2="64668" y2="26136"/>
                        <a14:foregroundMark x1="67474" y1="19545" x2="67219" y2="24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32" t="3353" r="24642" b="53557"/>
          <a:stretch/>
        </p:blipFill>
        <p:spPr bwMode="auto">
          <a:xfrm>
            <a:off x="7731274" y="3249065"/>
            <a:ext cx="637713" cy="59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houstonagentmagazine.com/wp-content/uploads/sites/7/2012/12/no-instagram-intellectual-property-polic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7" y="1070850"/>
            <a:ext cx="637713" cy="62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i.ytimg.com/vi/85k8Bimm5FM/maxresdefaul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9" b="97222" l="9375" r="91172">
                        <a14:foregroundMark x1="31094" y1="10000" x2="39922" y2="30139"/>
                        <a14:foregroundMark x1="36953" y1="15000" x2="34844" y2="27500"/>
                        <a14:foregroundMark x1="39375" y1="24306" x2="36094" y2="22778"/>
                        <a14:foregroundMark x1="37578" y1="13750" x2="41016" y2="14444"/>
                        <a14:foregroundMark x1="38125" y1="30833" x2="36406" y2="35833"/>
                        <a14:foregroundMark x1="68594" y1="18194" x2="68750" y2="21111"/>
                        <a14:foregroundMark x1="56094" y1="52500" x2="57422" y2="73194"/>
                        <a14:foregroundMark x1="62500" y1="60833" x2="62031" y2="71389"/>
                        <a14:foregroundMark x1="61484" y1="71389" x2="61094" y2="75000"/>
                        <a14:foregroundMark x1="60000" y1="76667" x2="58438" y2="70139"/>
                        <a14:foregroundMark x1="55937" y1="72361" x2="51641" y2="72361"/>
                        <a14:foregroundMark x1="42813" y1="66111" x2="43125" y2="70833"/>
                        <a14:foregroundMark x1="41094" y1="68889" x2="40859" y2="73333"/>
                        <a14:foregroundMark x1="49844" y1="69722" x2="49922" y2="74167"/>
                        <a14:foregroundMark x1="36406" y1="70694" x2="37500" y2="65694"/>
                        <a14:foregroundMark x1="36016" y1="27778" x2="36563" y2="35417"/>
                        <a14:foregroundMark x1="60204" y1="23182" x2="64668" y2="26136"/>
                        <a14:foregroundMark x1="67474" y1="19545" x2="67219" y2="24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06" t="3353" r="50859" b="53557"/>
          <a:stretch/>
        </p:blipFill>
        <p:spPr bwMode="auto">
          <a:xfrm>
            <a:off x="7666542" y="1831679"/>
            <a:ext cx="678856" cy="64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i.ytimg.com/vi/85k8Bimm5FM/maxresdefault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39" b="97222" l="9375" r="91172">
                        <a14:foregroundMark x1="31094" y1="10000" x2="39922" y2="30139"/>
                        <a14:foregroundMark x1="36953" y1="15000" x2="34844" y2="27500"/>
                        <a14:foregroundMark x1="39375" y1="24306" x2="36094" y2="22778"/>
                        <a14:foregroundMark x1="37578" y1="13750" x2="41016" y2="14444"/>
                        <a14:foregroundMark x1="38125" y1="30833" x2="36406" y2="35833"/>
                        <a14:foregroundMark x1="68594" y1="18194" x2="68750" y2="21111"/>
                        <a14:foregroundMark x1="56094" y1="52500" x2="57422" y2="73194"/>
                        <a14:foregroundMark x1="62500" y1="60833" x2="62031" y2="71389"/>
                        <a14:foregroundMark x1="61484" y1="71389" x2="61094" y2="75000"/>
                        <a14:foregroundMark x1="60000" y1="76667" x2="58438" y2="70139"/>
                        <a14:foregroundMark x1="55937" y1="72361" x2="51641" y2="72361"/>
                        <a14:foregroundMark x1="42813" y1="66111" x2="43125" y2="70833"/>
                        <a14:foregroundMark x1="41094" y1="68889" x2="40859" y2="73333"/>
                        <a14:foregroundMark x1="49844" y1="69722" x2="49922" y2="74167"/>
                        <a14:foregroundMark x1="36406" y1="70694" x2="37500" y2="65694"/>
                        <a14:foregroundMark x1="36016" y1="27778" x2="36563" y2="35417"/>
                        <a14:foregroundMark x1="60204" y1="23182" x2="64668" y2="26136"/>
                        <a14:foregroundMark x1="67474" y1="19545" x2="67219" y2="24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03" t="46443" r="34596" b="10467"/>
          <a:stretch/>
        </p:blipFill>
        <p:spPr bwMode="auto">
          <a:xfrm>
            <a:off x="7690130" y="4021479"/>
            <a:ext cx="720000" cy="5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7713993" y="2557379"/>
            <a:ext cx="583953" cy="583953"/>
            <a:chOff x="7677156" y="2510400"/>
            <a:chExt cx="583953" cy="583953"/>
          </a:xfrm>
        </p:grpSpPr>
        <p:pic>
          <p:nvPicPr>
            <p:cNvPr id="1036" name="Picture 12" descr="https://image.pngaaa.com/244/1225244-middle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1468" b="74862" l="33778" r="67556">
                          <a14:foregroundMark x1="48556" y1="42202" x2="48444" y2="61284"/>
                          <a14:foregroundMark x1="57444" y1="46055" x2="47222" y2="55963"/>
                          <a14:foregroundMark x1="48556" y1="45872" x2="41667" y2="55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60" t="22366" r="34129" b="22454"/>
            <a:stretch/>
          </p:blipFill>
          <p:spPr bwMode="auto">
            <a:xfrm>
              <a:off x="7777027" y="2576976"/>
              <a:ext cx="401051" cy="430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7677156" y="2510400"/>
              <a:ext cx="583953" cy="583953"/>
            </a:xfrm>
            <a:prstGeom prst="ellipse">
              <a:avLst/>
            </a:prstGeom>
            <a:noFill/>
            <a:ln w="57150">
              <a:solidFill>
                <a:srgbClr val="FF35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4A0C7D2-D5CA-4702-AAEB-00BAA43028FD}"/>
              </a:ext>
            </a:extLst>
          </p:cNvPr>
          <p:cNvSpPr txBox="1"/>
          <p:nvPr/>
        </p:nvSpPr>
        <p:spPr>
          <a:xfrm>
            <a:off x="283435" y="6069837"/>
            <a:ext cx="1764018" cy="489109"/>
          </a:xfrm>
          <a:prstGeom prst="roundRect">
            <a:avLst>
              <a:gd name="adj" fmla="val 315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ТамТам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авая фигурная скобка 18"/>
          <p:cNvSpPr/>
          <p:nvPr/>
        </p:nvSpPr>
        <p:spPr>
          <a:xfrm>
            <a:off x="4860032" y="4752381"/>
            <a:ext cx="979598" cy="1956793"/>
          </a:xfrm>
          <a:prstGeom prst="rightBrace">
            <a:avLst>
              <a:gd name="adj1" fmla="val 44310"/>
              <a:gd name="adj2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920392" y="4752381"/>
            <a:ext cx="3124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sz="2000" b="1" smtClean="0">
                <a:solidFill>
                  <a:srgbClr val="B82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мессенджеры</a:t>
            </a:r>
            <a:r>
              <a:rPr lang="" sz="2000" smtClean="0">
                <a:solidFill>
                  <a:srgbClr val="B82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rgbClr val="B82300"/>
                </a:solidFill>
              </a:rPr>
              <a:t>–</a:t>
            </a:r>
            <a:r>
              <a:rPr lang="" sz="2000" smtClean="0">
                <a:solidFill>
                  <a:srgbClr val="B82300"/>
                </a:solidFill>
              </a:rPr>
              <a:t> </a:t>
            </a:r>
          </a:p>
          <a:p>
            <a:pPr algn="ctr"/>
            <a:r>
              <a:rPr lang="" sz="2000" smtClean="0">
                <a:solidFill>
                  <a:srgbClr val="B82300"/>
                </a:solidFill>
              </a:rPr>
              <a:t>являются  сервисами </a:t>
            </a:r>
          </a:p>
          <a:p>
            <a:pPr algn="ctr"/>
            <a:r>
              <a:rPr lang="" sz="2000" smtClean="0">
                <a:solidFill>
                  <a:srgbClr val="B82300"/>
                </a:solidFill>
              </a:rPr>
              <a:t>для обмена </a:t>
            </a:r>
          </a:p>
          <a:p>
            <a:pPr algn="ctr"/>
            <a:r>
              <a:rPr lang="" sz="2000" smtClean="0">
                <a:solidFill>
                  <a:srgbClr val="B82300"/>
                </a:solidFill>
              </a:rPr>
              <a:t>личными сообщениями </a:t>
            </a:r>
          </a:p>
          <a:p>
            <a:pPr algn="ctr"/>
            <a:r>
              <a:rPr lang="" sz="2000" u="sng" smtClean="0">
                <a:solidFill>
                  <a:srgbClr val="B82300"/>
                </a:solidFill>
              </a:rPr>
              <a:t>в закрытых чатах</a:t>
            </a:r>
            <a:r>
              <a:rPr lang="" sz="2000" smtClean="0">
                <a:solidFill>
                  <a:srgbClr val="B82300"/>
                </a:solidFill>
              </a:rPr>
              <a:t>, </a:t>
            </a:r>
          </a:p>
          <a:p>
            <a:pPr algn="ctr"/>
            <a:r>
              <a:rPr lang="" sz="2000" smtClean="0">
                <a:solidFill>
                  <a:srgbClr val="B82300"/>
                </a:solidFill>
              </a:rPr>
              <a:t>группах, сообществах</a:t>
            </a:r>
            <a:endParaRPr lang="ru-RU" sz="2000" dirty="0">
              <a:solidFill>
                <a:srgbClr val="B823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71A6C48-E118-4BE1-B11F-AE2B9CFA9D33}"/>
              </a:ext>
            </a:extLst>
          </p:cNvPr>
          <p:cNvSpPr txBox="1"/>
          <p:nvPr/>
        </p:nvSpPr>
        <p:spPr>
          <a:xfrm>
            <a:off x="2145042" y="4956250"/>
            <a:ext cx="1764018" cy="865346"/>
          </a:xfrm>
          <a:prstGeom prst="roundRect">
            <a:avLst>
              <a:gd name="adj" fmla="val 315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endParaRPr lang="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" sz="11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(личные сообщения, закрытые группы)</a:t>
            </a:r>
            <a:endParaRPr 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4A0C7D2-D5CA-4702-AAEB-00BAA43028FD}"/>
              </a:ext>
            </a:extLst>
          </p:cNvPr>
          <p:cNvSpPr txBox="1"/>
          <p:nvPr/>
        </p:nvSpPr>
        <p:spPr>
          <a:xfrm>
            <a:off x="2145042" y="6026324"/>
            <a:ext cx="1764018" cy="489109"/>
          </a:xfrm>
          <a:prstGeom prst="roundRect">
            <a:avLst>
              <a:gd name="adj" fmla="val 315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Snapchat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4A0C7D2-D5CA-4702-AAEB-00BAA43028FD}"/>
              </a:ext>
            </a:extLst>
          </p:cNvPr>
          <p:cNvSpPr txBox="1"/>
          <p:nvPr/>
        </p:nvSpPr>
        <p:spPr>
          <a:xfrm>
            <a:off x="3993654" y="5479853"/>
            <a:ext cx="1080120" cy="489109"/>
          </a:xfrm>
          <a:prstGeom prst="roundRect">
            <a:avLst>
              <a:gd name="adj" fmla="val 315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Skype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07504" y="4752381"/>
            <a:ext cx="46085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07504" y="6709174"/>
            <a:ext cx="46085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79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731C1D6-57E9-4C28-A458-CB3EE6DA96FE}"/>
              </a:ext>
            </a:extLst>
          </p:cNvPr>
          <p:cNvSpPr txBox="1"/>
          <p:nvPr/>
        </p:nvSpPr>
        <p:spPr>
          <a:xfrm>
            <a:off x="307554" y="301363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sz="3200" b="1" smtClean="0">
                <a:solidFill>
                  <a:srgbClr val="00863D"/>
                </a:solidFill>
              </a:rPr>
              <a:t>Источники публикациций </a:t>
            </a:r>
            <a:r>
              <a:rPr lang="" sz="3200" b="1" dirty="0" smtClean="0">
                <a:solidFill>
                  <a:srgbClr val="00863D"/>
                </a:solidFill>
              </a:rPr>
              <a:t>учитываются</a:t>
            </a:r>
            <a:endParaRPr lang="ru-RU" sz="3200" b="1" dirty="0">
              <a:solidFill>
                <a:srgbClr val="00863D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8A0919-791E-4F8D-852B-09CEA81B3A82}"/>
              </a:ext>
            </a:extLst>
          </p:cNvPr>
          <p:cNvSpPr txBox="1"/>
          <p:nvPr/>
        </p:nvSpPr>
        <p:spPr>
          <a:xfrm>
            <a:off x="603126" y="2502869"/>
            <a:ext cx="3098229" cy="639604"/>
          </a:xfrm>
          <a:prstGeom prst="roundRect">
            <a:avLst>
              <a:gd name="adj" fmla="val 3158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BF2B24F-27EB-430F-B9CC-9EB940236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55" y="1666833"/>
            <a:ext cx="4808743" cy="4307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71A6C48-E118-4BE1-B11F-AE2B9CFA9D33}"/>
              </a:ext>
            </a:extLst>
          </p:cNvPr>
          <p:cNvSpPr txBox="1"/>
          <p:nvPr/>
        </p:nvSpPr>
        <p:spPr>
          <a:xfrm>
            <a:off x="603126" y="1556792"/>
            <a:ext cx="3098229" cy="639604"/>
          </a:xfrm>
          <a:prstGeom prst="roundRect">
            <a:avLst>
              <a:gd name="adj" fmla="val 3158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Одноклассники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71A6C48-E118-4BE1-B11F-AE2B9CFA9D33}"/>
              </a:ext>
            </a:extLst>
          </p:cNvPr>
          <p:cNvSpPr txBox="1"/>
          <p:nvPr/>
        </p:nvSpPr>
        <p:spPr>
          <a:xfrm>
            <a:off x="601241" y="3573016"/>
            <a:ext cx="3098229" cy="639604"/>
          </a:xfrm>
          <a:prstGeom prst="roundRect">
            <a:avLst>
              <a:gd name="adj" fmla="val 3158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Rutube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71A6C48-E118-4BE1-B11F-AE2B9CFA9D33}"/>
              </a:ext>
            </a:extLst>
          </p:cNvPr>
          <p:cNvSpPr txBox="1"/>
          <p:nvPr/>
        </p:nvSpPr>
        <p:spPr>
          <a:xfrm>
            <a:off x="593626" y="4509120"/>
            <a:ext cx="3098229" cy="1693069"/>
          </a:xfrm>
          <a:prstGeom prst="roundRect">
            <a:avLst>
              <a:gd name="adj" fmla="val 3158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endParaRPr lang="" sz="28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(публичные страницы)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36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411761" y="185368"/>
            <a:ext cx="4664993" cy="584775"/>
            <a:chOff x="179512" y="179929"/>
            <a:chExt cx="4664993" cy="58477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83830CC2-4323-4551-9010-F0121D38D776}"/>
                </a:ext>
              </a:extLst>
            </p:cNvPr>
            <p:cNvSpPr txBox="1"/>
            <p:nvPr/>
          </p:nvSpPr>
          <p:spPr>
            <a:xfrm>
              <a:off x="179512" y="179929"/>
              <a:ext cx="4664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             НЕ НАДО!!! </a:t>
              </a:r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Стрелка вниз 1"/>
            <p:cNvSpPr/>
            <p:nvPr/>
          </p:nvSpPr>
          <p:spPr>
            <a:xfrm>
              <a:off x="1475656" y="179929"/>
              <a:ext cx="648072" cy="584775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79513" y="908720"/>
            <a:ext cx="4464496" cy="2181225"/>
            <a:chOff x="179513" y="908720"/>
            <a:chExt cx="4464496" cy="218122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57" b="50502"/>
            <a:stretch/>
          </p:blipFill>
          <p:spPr bwMode="auto">
            <a:xfrm>
              <a:off x="179513" y="908720"/>
              <a:ext cx="4464496" cy="21812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51520" y="926866"/>
              <a:ext cx="4176464" cy="338554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1600" smtClean="0"/>
                <a:t>                 </a:t>
              </a:r>
              <a:endParaRPr lang="ru-RU" sz="16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83624" y="4074511"/>
            <a:ext cx="4464495" cy="1891290"/>
            <a:chOff x="183624" y="4074511"/>
            <a:chExt cx="4464495" cy="189129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24" y="4074511"/>
              <a:ext cx="4464495" cy="18912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29175" y="4653136"/>
              <a:ext cx="926802" cy="184666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600" smtClean="0"/>
                <a:t>                 </a:t>
              </a:r>
              <a:endParaRPr lang="ru-RU" sz="600" dirty="0"/>
            </a:p>
          </p:txBody>
        </p:sp>
      </p:grpSp>
      <p:cxnSp>
        <p:nvCxnSpPr>
          <p:cNvPr id="11" name="Прямая со стрелкой 10"/>
          <p:cNvCxnSpPr>
            <a:endCxn id="5124" idx="3"/>
          </p:cNvCxnSpPr>
          <p:nvPr/>
        </p:nvCxnSpPr>
        <p:spPr>
          <a:xfrm flipH="1">
            <a:off x="4648119" y="5020156"/>
            <a:ext cx="792087" cy="0"/>
          </a:xfrm>
          <a:prstGeom prst="straightConnector1">
            <a:avLst/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5122" idx="3"/>
          </p:cNvCxnSpPr>
          <p:nvPr/>
        </p:nvCxnSpPr>
        <p:spPr>
          <a:xfrm flipH="1">
            <a:off x="4644009" y="1999333"/>
            <a:ext cx="792087" cy="0"/>
          </a:xfrm>
          <a:prstGeom prst="straightConnector1">
            <a:avLst/>
          </a:prstGeom>
          <a:ln>
            <a:prstDash val="sysDash"/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45827" y="781302"/>
            <a:ext cx="42839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sz="1600" smtClean="0"/>
              <a:t>“Поддержка инициатив населения муниципальных образований”</a:t>
            </a:r>
          </a:p>
          <a:p>
            <a:pPr algn="ctr"/>
            <a:r>
              <a:rPr lang="" sz="1600" u="sng" smtClean="0"/>
              <a:t>это не направление </a:t>
            </a:r>
            <a:br>
              <a:rPr lang="" sz="1600" u="sng" smtClean="0"/>
            </a:br>
            <a:r>
              <a:rPr lang="" sz="1600" u="sng" smtClean="0"/>
              <a:t>Губернаторского проекта “СОдействие”!!!</a:t>
            </a:r>
          </a:p>
          <a:p>
            <a:pPr algn="ctr"/>
            <a:endParaRPr lang="" sz="2400" smtClean="0"/>
          </a:p>
          <a:p>
            <a:pPr algn="ctr"/>
            <a:r>
              <a:rPr lang="" b="1" dirty="0" smtClean="0"/>
              <a:t>Губернаторск</a:t>
            </a:r>
            <a:r>
              <a:rPr lang="" b="1" smtClean="0"/>
              <a:t>ий</a:t>
            </a:r>
            <a:r>
              <a:rPr lang="" b="1" dirty="0" smtClean="0"/>
              <a:t> проект </a:t>
            </a:r>
            <a:r>
              <a:rPr lang="" b="1" dirty="0"/>
              <a:t>“</a:t>
            </a:r>
            <a:r>
              <a:rPr lang="" b="1" dirty="0" smtClean="0"/>
              <a:t>СОдействие</a:t>
            </a:r>
            <a:r>
              <a:rPr lang="" b="1" smtClean="0"/>
              <a:t>” </a:t>
            </a:r>
            <a:r>
              <a:rPr lang="" smtClean="0"/>
              <a:t>является </a:t>
            </a:r>
            <a:r>
              <a:rPr lang="" b="1" smtClean="0"/>
              <a:t>публичным брендом </a:t>
            </a:r>
            <a:r>
              <a:rPr lang="" b="1" dirty="0" smtClean="0"/>
              <a:t> </a:t>
            </a:r>
            <a:r>
              <a:rPr lang="" smtClean="0"/>
              <a:t>государственной программы Самарской области </a:t>
            </a:r>
            <a:r>
              <a:rPr lang="" dirty="0" smtClean="0"/>
              <a:t>“</a:t>
            </a:r>
            <a:r>
              <a:rPr lang="" dirty="0"/>
              <a:t>Поддержка инициатив населения муниципальных </a:t>
            </a:r>
            <a:r>
              <a:rPr lang="" dirty="0" smtClean="0"/>
              <a:t>образований</a:t>
            </a:r>
            <a:r>
              <a:rPr lang="" smtClean="0"/>
              <a:t> в Самарской области</a:t>
            </a:r>
            <a:r>
              <a:rPr lang="" dirty="0" smtClean="0"/>
              <a:t>”</a:t>
            </a:r>
            <a:r>
              <a:rPr lang="" smtClean="0"/>
              <a:t> на 2017-2025 гг.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932038" y="4281492"/>
            <a:ext cx="40420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mtClean="0"/>
              <a:t>Отсутствует полное наименование общественного проекта.</a:t>
            </a:r>
          </a:p>
          <a:p>
            <a:pPr algn="ctr"/>
            <a:endParaRPr lang="" sz="2400"/>
          </a:p>
          <a:p>
            <a:pPr algn="ctr"/>
            <a:r>
              <a:rPr lang="" smtClean="0"/>
              <a:t>Данной публикации не будет присвоен балл в рамках конкурсного отбора.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55576" y="4152680"/>
            <a:ext cx="777840" cy="216000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09280" y="4152680"/>
            <a:ext cx="360040" cy="360040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954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71800" y="185368"/>
            <a:ext cx="3600399" cy="584815"/>
            <a:chOff x="179512" y="179929"/>
            <a:chExt cx="4664993" cy="584815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3830CC2-4323-4551-9010-F0121D38D776}"/>
                </a:ext>
              </a:extLst>
            </p:cNvPr>
            <p:cNvSpPr txBox="1"/>
            <p:nvPr/>
          </p:nvSpPr>
          <p:spPr>
            <a:xfrm>
              <a:off x="179512" y="179929"/>
              <a:ext cx="4664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НАДО </a:t>
              </a:r>
              <a:r>
                <a:rPr lang="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</a:t>
              </a:r>
              <a:r>
                <a:rPr lang="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!!!</a:t>
              </a:r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трелка вниз 4"/>
            <p:cNvSpPr/>
            <p:nvPr/>
          </p:nvSpPr>
          <p:spPr>
            <a:xfrm>
              <a:off x="3340291" y="179969"/>
              <a:ext cx="648072" cy="584775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95536" y="926802"/>
            <a:ext cx="5454730" cy="3168352"/>
            <a:chOff x="395536" y="926802"/>
            <a:chExt cx="5454730" cy="3168352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395536" y="926802"/>
              <a:ext cx="5454730" cy="3168352"/>
              <a:chOff x="395536" y="926802"/>
              <a:chExt cx="5454730" cy="3168352"/>
            </a:xfrm>
          </p:grpSpPr>
          <p:pic>
            <p:nvPicPr>
              <p:cNvPr id="2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926802"/>
                <a:ext cx="5454730" cy="31683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95536" y="926866"/>
                <a:ext cx="1512168" cy="123111"/>
              </a:xfrm>
              <a:prstGeom prst="rect">
                <a:avLst/>
              </a:prstGeom>
              <a:solidFill>
                <a:srgbClr val="00B050">
                  <a:alpha val="3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" sz="200" smtClean="0"/>
                  <a:t>                 </a:t>
                </a:r>
                <a:endParaRPr lang="ru-RU" sz="2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563888" y="1916832"/>
                <a:ext cx="1380325" cy="123111"/>
              </a:xfrm>
              <a:prstGeom prst="rect">
                <a:avLst/>
              </a:prstGeom>
              <a:solidFill>
                <a:srgbClr val="00B050">
                  <a:alpha val="3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" sz="200" smtClean="0"/>
                  <a:t>                 </a:t>
                </a:r>
                <a:endParaRPr lang="ru-RU" sz="2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691680" y="2067526"/>
                <a:ext cx="3249299" cy="107722"/>
              </a:xfrm>
              <a:prstGeom prst="rect">
                <a:avLst/>
              </a:prstGeom>
              <a:solidFill>
                <a:srgbClr val="00B050">
                  <a:alpha val="3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" sz="100" smtClean="0"/>
                  <a:t>                 </a:t>
                </a:r>
                <a:endParaRPr lang="ru-RU" sz="1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4914" y="2915996"/>
                <a:ext cx="3249299" cy="261610"/>
              </a:xfrm>
              <a:prstGeom prst="rect">
                <a:avLst/>
              </a:prstGeom>
              <a:solidFill>
                <a:srgbClr val="00B050">
                  <a:alpha val="3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" sz="1050" smtClean="0"/>
                  <a:t>                 </a:t>
                </a:r>
                <a:endParaRPr lang="ru-RU" sz="105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401227" y="2792885"/>
                <a:ext cx="1542986" cy="123111"/>
              </a:xfrm>
              <a:prstGeom prst="rect">
                <a:avLst/>
              </a:prstGeom>
              <a:solidFill>
                <a:srgbClr val="00B050">
                  <a:alpha val="3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" sz="200" smtClean="0"/>
                  <a:t>                 </a:t>
                </a:r>
                <a:endParaRPr lang="ru-RU" sz="2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694915" y="2175248"/>
                <a:ext cx="1148894" cy="107722"/>
              </a:xfrm>
              <a:prstGeom prst="rect">
                <a:avLst/>
              </a:prstGeom>
              <a:solidFill>
                <a:srgbClr val="00B050">
                  <a:alpha val="3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" sz="100" smtClean="0"/>
                  <a:t>                 </a:t>
                </a:r>
                <a:endParaRPr lang="ru-RU" sz="100" dirty="0"/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2051721" y="1321162"/>
              <a:ext cx="720080" cy="108012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679144" y="1240628"/>
              <a:ext cx="360040" cy="360040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644008" y="3541884"/>
            <a:ext cx="4304555" cy="3109479"/>
            <a:chOff x="4644008" y="3541884"/>
            <a:chExt cx="4304555" cy="3109479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541884"/>
              <a:ext cx="4304555" cy="3109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5150472" y="3645024"/>
              <a:ext cx="1077712" cy="180000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715106" y="3633517"/>
              <a:ext cx="360040" cy="360040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80478" y="4581128"/>
              <a:ext cx="4212002" cy="123111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200" smtClean="0"/>
                <a:t>                 </a:t>
              </a:r>
              <a:endParaRPr lang="ru-RU" sz="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90284" y="4760472"/>
              <a:ext cx="3410108" cy="123111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200" smtClean="0"/>
                <a:t>                 </a:t>
              </a:r>
              <a:endParaRPr lang="ru-RU" sz="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31690" y="4884228"/>
              <a:ext cx="2888782" cy="123111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200" smtClean="0"/>
                <a:t>                 </a:t>
              </a:r>
              <a:endParaRPr lang="ru-RU" sz="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07904" y="5036628"/>
              <a:ext cx="4112567" cy="307777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1400" smtClean="0"/>
                <a:t>                 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258140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267744" y="116632"/>
            <a:ext cx="4664993" cy="584775"/>
            <a:chOff x="179512" y="179929"/>
            <a:chExt cx="4664993" cy="584775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83830CC2-4323-4551-9010-F0121D38D776}"/>
                </a:ext>
              </a:extLst>
            </p:cNvPr>
            <p:cNvSpPr txBox="1"/>
            <p:nvPr/>
          </p:nvSpPr>
          <p:spPr>
            <a:xfrm>
              <a:off x="179512" y="179929"/>
              <a:ext cx="4664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             НЕ НАДО!!! </a:t>
              </a:r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Стрелка вниз 4"/>
            <p:cNvSpPr/>
            <p:nvPr/>
          </p:nvSpPr>
          <p:spPr>
            <a:xfrm>
              <a:off x="1475656" y="179929"/>
              <a:ext cx="648072" cy="584775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04152" y="1259468"/>
            <a:ext cx="2232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smtClean="0"/>
              <a:t>на скриншоте </a:t>
            </a:r>
            <a:r>
              <a:rPr lang="" b="1" smtClean="0"/>
              <a:t>отсутствует ссылка </a:t>
            </a:r>
            <a:r>
              <a:rPr lang="" smtClean="0"/>
              <a:t>на публикацию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82888" y="2440527"/>
            <a:ext cx="237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b="1" dirty="0"/>
              <a:t>отсутствует </a:t>
            </a:r>
            <a:endParaRPr lang="" b="1" smtClean="0"/>
          </a:p>
          <a:p>
            <a:pPr algn="ctr"/>
            <a:r>
              <a:rPr lang="" b="1" smtClean="0"/>
              <a:t>поное название государственной программы</a:t>
            </a:r>
          </a:p>
          <a:p>
            <a:pPr algn="ctr"/>
            <a:r>
              <a:rPr lang="" sz="1600" smtClean="0"/>
              <a:t>(при этом публичный бренд может быть написан в скобках)</a:t>
            </a:r>
            <a:endParaRPr lang="ru-RU" sz="16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82888" y="4742854"/>
            <a:ext cx="23728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" b="1" dirty="0"/>
              <a:t>отсутствует </a:t>
            </a:r>
            <a:endParaRPr lang="" b="1" smtClean="0"/>
          </a:p>
          <a:p>
            <a:pPr algn="ctr"/>
            <a:r>
              <a:rPr lang="" b="1" smtClean="0"/>
              <a:t>поное наименование общественного проекта</a:t>
            </a:r>
          </a:p>
          <a:p>
            <a:pPr algn="ctr"/>
            <a:r>
              <a:rPr lang="" sz="1600" smtClean="0"/>
              <a:t>(либо подробное описание)</a:t>
            </a:r>
            <a:endParaRPr lang="ru-RU" sz="1600" dirty="0"/>
          </a:p>
        </p:txBody>
      </p:sp>
      <p:grpSp>
        <p:nvGrpSpPr>
          <p:cNvPr id="7169" name="Группа 7168"/>
          <p:cNvGrpSpPr/>
          <p:nvPr/>
        </p:nvGrpSpPr>
        <p:grpSpPr>
          <a:xfrm>
            <a:off x="2555776" y="744379"/>
            <a:ext cx="6121988" cy="5718727"/>
            <a:chOff x="2555776" y="744379"/>
            <a:chExt cx="6121988" cy="5718727"/>
          </a:xfrm>
        </p:grpSpPr>
        <p:grpSp>
          <p:nvGrpSpPr>
            <p:cNvPr id="7168" name="Группа 7167"/>
            <p:cNvGrpSpPr/>
            <p:nvPr/>
          </p:nvGrpSpPr>
          <p:grpSpPr>
            <a:xfrm>
              <a:off x="2555776" y="744379"/>
              <a:ext cx="6121988" cy="5718726"/>
              <a:chOff x="2555776" y="744379"/>
              <a:chExt cx="6121988" cy="5718726"/>
            </a:xfrm>
          </p:grpSpPr>
          <p:grpSp>
            <p:nvGrpSpPr>
              <p:cNvPr id="2" name="Группа 1"/>
              <p:cNvGrpSpPr/>
              <p:nvPr/>
            </p:nvGrpSpPr>
            <p:grpSpPr>
              <a:xfrm>
                <a:off x="2555776" y="744379"/>
                <a:ext cx="6121988" cy="5718726"/>
                <a:chOff x="2555776" y="744379"/>
                <a:chExt cx="6121988" cy="5718726"/>
              </a:xfrm>
            </p:grpSpPr>
            <p:pic>
              <p:nvPicPr>
                <p:cNvPr id="7170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55776" y="836712"/>
                  <a:ext cx="6121988" cy="56263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6012160" y="1628800"/>
                  <a:ext cx="720080" cy="184666"/>
                </a:xfrm>
                <a:prstGeom prst="rect">
                  <a:avLst/>
                </a:prstGeom>
                <a:solidFill>
                  <a:srgbClr val="FF0000">
                    <a:alpha val="3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" sz="600" smtClean="0"/>
                    <a:t>                 </a:t>
                  </a:r>
                  <a:endParaRPr lang="ru-RU" sz="600" dirty="0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2627784" y="1843451"/>
                  <a:ext cx="2664296" cy="184666"/>
                </a:xfrm>
                <a:prstGeom prst="rect">
                  <a:avLst/>
                </a:prstGeom>
                <a:solidFill>
                  <a:srgbClr val="FF0000">
                    <a:alpha val="3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" sz="600" smtClean="0"/>
                    <a:t>                 </a:t>
                  </a:r>
                  <a:endParaRPr lang="ru-RU" sz="600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555776" y="744379"/>
                  <a:ext cx="3456384" cy="184666"/>
                </a:xfrm>
                <a:prstGeom prst="rect">
                  <a:avLst/>
                </a:prstGeom>
                <a:solidFill>
                  <a:srgbClr val="FF0000">
                    <a:alpha val="30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" sz="600" smtClean="0"/>
                    <a:t>                 </a:t>
                  </a:r>
                  <a:endParaRPr lang="ru-RU" sz="600" dirty="0"/>
                </a:p>
              </p:txBody>
            </p:sp>
          </p:grpSp>
          <p:grpSp>
            <p:nvGrpSpPr>
              <p:cNvPr id="31" name="Группа 30"/>
              <p:cNvGrpSpPr/>
              <p:nvPr/>
            </p:nvGrpSpPr>
            <p:grpSpPr>
              <a:xfrm>
                <a:off x="2680350" y="979071"/>
                <a:ext cx="1819642" cy="468052"/>
                <a:chOff x="2680350" y="979071"/>
                <a:chExt cx="1819642" cy="468052"/>
              </a:xfrm>
            </p:grpSpPr>
            <p:sp>
              <p:nvSpPr>
                <p:cNvPr id="29" name="Прямоугольник 28"/>
                <p:cNvSpPr/>
                <p:nvPr/>
              </p:nvSpPr>
              <p:spPr>
                <a:xfrm>
                  <a:off x="3275856" y="980728"/>
                  <a:ext cx="1224136" cy="216024"/>
                </a:xfrm>
                <a:prstGeom prst="rect">
                  <a:avLst/>
                </a:prstGeom>
                <a:pattFill prst="ltUpDiag">
                  <a:fgClr>
                    <a:schemeClr val="tx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2680350" y="979071"/>
                  <a:ext cx="523497" cy="468052"/>
                </a:xfrm>
                <a:prstGeom prst="rect">
                  <a:avLst/>
                </a:prstGeom>
                <a:pattFill prst="ltUpDiag">
                  <a:fgClr>
                    <a:schemeClr val="tx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35" name="Прямоугольник 34"/>
            <p:cNvSpPr/>
            <p:nvPr/>
          </p:nvSpPr>
          <p:spPr>
            <a:xfrm>
              <a:off x="2680350" y="2440528"/>
              <a:ext cx="5852090" cy="4022578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7" name="Прямая со стрелкой 16"/>
          <p:cNvCxnSpPr/>
          <p:nvPr/>
        </p:nvCxnSpPr>
        <p:spPr>
          <a:xfrm flipV="1">
            <a:off x="2051720" y="2028118"/>
            <a:ext cx="656456" cy="82481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2267744" y="1843452"/>
            <a:ext cx="3816424" cy="374578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087724" y="836712"/>
            <a:ext cx="468052" cy="576064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005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323528" y="911176"/>
            <a:ext cx="8515328" cy="5632497"/>
            <a:chOff x="323528" y="911176"/>
            <a:chExt cx="8515328" cy="5632497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912518"/>
              <a:ext cx="8515328" cy="563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Прямоугольник 41"/>
            <p:cNvSpPr/>
            <p:nvPr/>
          </p:nvSpPr>
          <p:spPr>
            <a:xfrm>
              <a:off x="3491880" y="1442384"/>
              <a:ext cx="432048" cy="404979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211960" y="4437112"/>
              <a:ext cx="2808312" cy="2106561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>
                  <a:lumMod val="8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948545" y="1536675"/>
              <a:ext cx="2151928" cy="112479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3528" y="911176"/>
              <a:ext cx="6624736" cy="253916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1050" smtClean="0"/>
                <a:t>                 </a:t>
              </a:r>
              <a:endParaRPr lang="ru-RU" sz="105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16297" y="2232994"/>
              <a:ext cx="3168352" cy="169277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500" smtClean="0"/>
                <a:t>                 </a:t>
              </a:r>
              <a:endParaRPr lang="ru-RU" sz="5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491879" y="2388453"/>
              <a:ext cx="4192769" cy="169277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500" smtClean="0"/>
                <a:t>                 </a:t>
              </a:r>
              <a:endParaRPr lang="ru-RU" sz="5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91880" y="2554671"/>
              <a:ext cx="4192768" cy="153888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400" smtClean="0"/>
                <a:t>                 </a:t>
              </a:r>
              <a:endParaRPr lang="ru-RU" sz="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91879" y="2707071"/>
              <a:ext cx="2808313" cy="153888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400" smtClean="0"/>
                <a:t>                 </a:t>
              </a:r>
              <a:endParaRPr lang="ru-RU" sz="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44692" y="3028774"/>
              <a:ext cx="3663612" cy="153888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400" smtClean="0"/>
                <a:t>                 </a:t>
              </a:r>
              <a:endParaRPr lang="ru-RU" sz="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91880" y="3182662"/>
              <a:ext cx="576064" cy="153888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400" smtClean="0"/>
                <a:t>                 </a:t>
              </a:r>
              <a:endParaRPr lang="ru-RU" sz="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56392" y="3343468"/>
              <a:ext cx="3867935" cy="153888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400" smtClean="0"/>
                <a:t>                 </a:t>
              </a:r>
              <a:endParaRPr lang="ru-RU" sz="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495824" y="3488829"/>
              <a:ext cx="576064" cy="153888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400" smtClean="0"/>
                <a:t>                 </a:t>
              </a:r>
              <a:endParaRPr lang="ru-RU" sz="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60513" y="3642596"/>
              <a:ext cx="4024136" cy="153888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400" smtClean="0"/>
                <a:t>                 </a:t>
              </a:r>
              <a:endParaRPr lang="ru-RU" sz="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509071" y="3796484"/>
              <a:ext cx="439474" cy="153888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" sz="400" smtClean="0"/>
                <a:t>                 </a:t>
              </a:r>
              <a:endParaRPr lang="ru-RU" sz="400" dirty="0"/>
            </a:p>
          </p:txBody>
        </p:sp>
      </p:grp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3" b="100000" l="0" r="100000">
                        <a14:foregroundMark x1="14877" y1="41564" x2="5443" y2="78738"/>
                        <a14:foregroundMark x1="24093" y1="68999" x2="15747" y2="99726"/>
                        <a14:foregroundMark x1="38316" y1="69273" x2="32003" y2="99314"/>
                        <a14:foregroundMark x1="41509" y1="89849" x2="41872" y2="99314"/>
                        <a14:foregroundMark x1="58418" y1="69959" x2="56676" y2="98080"/>
                        <a14:foregroundMark x1="63861" y1="68313" x2="66328" y2="97394"/>
                        <a14:foregroundMark x1="30479" y1="91770" x2="28882" y2="98080"/>
                        <a14:foregroundMark x1="12482" y1="95062" x2="17852" y2="86008"/>
                        <a14:foregroundMark x1="77286" y1="68999" x2="83454" y2="92867"/>
                        <a14:foregroundMark x1="90058" y1="53909" x2="96734" y2="72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" y="3207277"/>
            <a:ext cx="9144000" cy="365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" name="Группа 56"/>
          <p:cNvGrpSpPr/>
          <p:nvPr/>
        </p:nvGrpSpPr>
        <p:grpSpPr>
          <a:xfrm>
            <a:off x="2771800" y="185368"/>
            <a:ext cx="3600399" cy="584815"/>
            <a:chOff x="179512" y="179929"/>
            <a:chExt cx="4664993" cy="584815"/>
          </a:xfrm>
        </p:grpSpPr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83830CC2-4323-4551-9010-F0121D38D776}"/>
                </a:ext>
              </a:extLst>
            </p:cNvPr>
            <p:cNvSpPr txBox="1"/>
            <p:nvPr/>
          </p:nvSpPr>
          <p:spPr>
            <a:xfrm>
              <a:off x="179512" y="179929"/>
              <a:ext cx="46649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НАДО </a:t>
              </a:r>
              <a:r>
                <a:rPr lang="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</a:t>
              </a:r>
              <a:r>
                <a:rPr lang="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!!!</a:t>
              </a:r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Стрелка вниз 58"/>
            <p:cNvSpPr/>
            <p:nvPr/>
          </p:nvSpPr>
          <p:spPr>
            <a:xfrm>
              <a:off x="3340291" y="179969"/>
              <a:ext cx="648072" cy="584775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96999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4CF9D4C-2342-40ED-B9C1-22D0AA964154}"/>
              </a:ext>
            </a:extLst>
          </p:cNvPr>
          <p:cNvSpPr txBox="1"/>
          <p:nvPr/>
        </p:nvSpPr>
        <p:spPr>
          <a:xfrm>
            <a:off x="319683" y="40466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баллов СМИ (примеры)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5FEC2CB-4EC6-4AAD-B0B1-57B3C5461692}"/>
              </a:ext>
            </a:extLst>
          </p:cNvPr>
          <p:cNvSpPr txBox="1"/>
          <p:nvPr/>
        </p:nvSpPr>
        <p:spPr>
          <a:xfrm>
            <a:off x="319683" y="1628800"/>
            <a:ext cx="86448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" sz="2400" smtClean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более</a:t>
            </a:r>
            <a:r>
              <a:rPr lang="ru-RU" sz="2400" dirty="0" smtClean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офиц. СМИ</a:t>
            </a:r>
            <a:r>
              <a:rPr lang="ru-RU" sz="2400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400" dirty="0" smtClean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" sz="2400" smtClean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более </a:t>
            </a:r>
            <a:r>
              <a:rPr lang="ru-RU" sz="2400" b="1" dirty="0" err="1" smtClean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неофиц</a:t>
            </a:r>
            <a:r>
              <a:rPr lang="ru-RU" sz="2400" b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СМИ </a:t>
            </a:r>
            <a:r>
              <a:rPr lang="ru-RU" sz="2400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400" b="1" dirty="0">
                <a:solidFill>
                  <a:srgbClr val="0086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баллов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офиц. СМИ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менее 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неофиц. СМИ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балла + кол-во неофиц. СМИ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офиц. СМИ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+ 0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неофиц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балла </a:t>
            </a:r>
            <a:r>
              <a:rPr lang="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балл</a:t>
            </a:r>
            <a:r>
              <a:rPr lang="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балл</a:t>
            </a:r>
            <a:r>
              <a:rPr lang="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офиц. СМИ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неофиц. СМИ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баллов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балл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9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</a:t>
            </a:r>
            <a:endParaRPr lang="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офиц. СМИ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неофиц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балл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балл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 баллов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офиц. СМИ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неофиц. СМИ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баллов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балл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9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офиц. СМИ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неофиц. СМИ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баллов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балл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балл</a:t>
            </a:r>
          </a:p>
        </p:txBody>
      </p:sp>
    </p:spTree>
    <p:extLst>
      <p:ext uri="{BB962C8B-B14F-4D97-AF65-F5344CB8AC3E}">
        <p14:creationId xmlns:p14="http://schemas.microsoft.com/office/powerpoint/2010/main" val="13328533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6825620-B3A2-4238-8D41-5C8B6155E5DA}"/>
              </a:ext>
            </a:extLst>
          </p:cNvPr>
          <p:cNvSpPr txBox="1"/>
          <p:nvPr/>
        </p:nvSpPr>
        <p:spPr>
          <a:xfrm>
            <a:off x="278434" y="96361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Креативный подход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10947406-58F4-4AFF-8A02-943C0C18A3B2}"/>
              </a:ext>
            </a:extLst>
          </p:cNvPr>
          <p:cNvGrpSpPr/>
          <p:nvPr/>
        </p:nvGrpSpPr>
        <p:grpSpPr>
          <a:xfrm>
            <a:off x="935596" y="1196752"/>
            <a:ext cx="7272808" cy="5371216"/>
            <a:chOff x="1195263" y="1286272"/>
            <a:chExt cx="6400800" cy="4953000"/>
          </a:xfrm>
        </p:grpSpPr>
        <p:sp>
          <p:nvSpPr>
            <p:cNvPr id="4" name="Freeform 10">
              <a:extLst>
                <a:ext uri="{FF2B5EF4-FFF2-40B4-BE49-F238E27FC236}">
                  <a16:creationId xmlns="" xmlns:a16="http://schemas.microsoft.com/office/drawing/2014/main" id="{6913A17E-B998-4F31-927B-B63B4519CAA5}"/>
                </a:ext>
              </a:extLst>
            </p:cNvPr>
            <p:cNvSpPr>
              <a:spLocks/>
            </p:cNvSpPr>
            <p:nvPr/>
          </p:nvSpPr>
          <p:spPr bwMode="gray">
            <a:xfrm rot="-6677128">
              <a:off x="4927475" y="-7540"/>
              <a:ext cx="1374775" cy="3962400"/>
            </a:xfrm>
            <a:custGeom>
              <a:avLst/>
              <a:gdLst>
                <a:gd name="T0" fmla="*/ 0 w 646"/>
                <a:gd name="T1" fmla="*/ 0 h 1861"/>
                <a:gd name="T2" fmla="*/ 48 w 646"/>
                <a:gd name="T3" fmla="*/ 14 h 1861"/>
                <a:gd name="T4" fmla="*/ 98 w 646"/>
                <a:gd name="T5" fmla="*/ 32 h 1861"/>
                <a:gd name="T6" fmla="*/ 147 w 646"/>
                <a:gd name="T7" fmla="*/ 54 h 1861"/>
                <a:gd name="T8" fmla="*/ 195 w 646"/>
                <a:gd name="T9" fmla="*/ 81 h 1861"/>
                <a:gd name="T10" fmla="*/ 242 w 646"/>
                <a:gd name="T11" fmla="*/ 111 h 1861"/>
                <a:gd name="T12" fmla="*/ 288 w 646"/>
                <a:gd name="T13" fmla="*/ 147 h 1861"/>
                <a:gd name="T14" fmla="*/ 333 w 646"/>
                <a:gd name="T15" fmla="*/ 185 h 1861"/>
                <a:gd name="T16" fmla="*/ 377 w 646"/>
                <a:gd name="T17" fmla="*/ 228 h 1861"/>
                <a:gd name="T18" fmla="*/ 418 w 646"/>
                <a:gd name="T19" fmla="*/ 275 h 1861"/>
                <a:gd name="T20" fmla="*/ 457 w 646"/>
                <a:gd name="T21" fmla="*/ 325 h 1861"/>
                <a:gd name="T22" fmla="*/ 493 w 646"/>
                <a:gd name="T23" fmla="*/ 379 h 1861"/>
                <a:gd name="T24" fmla="*/ 526 w 646"/>
                <a:gd name="T25" fmla="*/ 437 h 1861"/>
                <a:gd name="T26" fmla="*/ 555 w 646"/>
                <a:gd name="T27" fmla="*/ 497 h 1861"/>
                <a:gd name="T28" fmla="*/ 582 w 646"/>
                <a:gd name="T29" fmla="*/ 562 h 1861"/>
                <a:gd name="T30" fmla="*/ 604 w 646"/>
                <a:gd name="T31" fmla="*/ 630 h 1861"/>
                <a:gd name="T32" fmla="*/ 621 w 646"/>
                <a:gd name="T33" fmla="*/ 700 h 1861"/>
                <a:gd name="T34" fmla="*/ 634 w 646"/>
                <a:gd name="T35" fmla="*/ 774 h 1861"/>
                <a:gd name="T36" fmla="*/ 642 w 646"/>
                <a:gd name="T37" fmla="*/ 851 h 1861"/>
                <a:gd name="T38" fmla="*/ 646 w 646"/>
                <a:gd name="T39" fmla="*/ 930 h 1861"/>
                <a:gd name="T40" fmla="*/ 643 w 646"/>
                <a:gd name="T41" fmla="*/ 1011 h 1861"/>
                <a:gd name="T42" fmla="*/ 636 w 646"/>
                <a:gd name="T43" fmla="*/ 1086 h 1861"/>
                <a:gd name="T44" fmla="*/ 623 w 646"/>
                <a:gd name="T45" fmla="*/ 1160 h 1861"/>
                <a:gd name="T46" fmla="*/ 607 w 646"/>
                <a:gd name="T47" fmla="*/ 1230 h 1861"/>
                <a:gd name="T48" fmla="*/ 585 w 646"/>
                <a:gd name="T49" fmla="*/ 1297 h 1861"/>
                <a:gd name="T50" fmla="*/ 561 w 646"/>
                <a:gd name="T51" fmla="*/ 1361 h 1861"/>
                <a:gd name="T52" fmla="*/ 533 w 646"/>
                <a:gd name="T53" fmla="*/ 1421 h 1861"/>
                <a:gd name="T54" fmla="*/ 500 w 646"/>
                <a:gd name="T55" fmla="*/ 1478 h 1861"/>
                <a:gd name="T56" fmla="*/ 466 w 646"/>
                <a:gd name="T57" fmla="*/ 1532 h 1861"/>
                <a:gd name="T58" fmla="*/ 428 w 646"/>
                <a:gd name="T59" fmla="*/ 1582 h 1861"/>
                <a:gd name="T60" fmla="*/ 388 w 646"/>
                <a:gd name="T61" fmla="*/ 1627 h 1861"/>
                <a:gd name="T62" fmla="*/ 345 w 646"/>
                <a:gd name="T63" fmla="*/ 1670 h 1861"/>
                <a:gd name="T64" fmla="*/ 301 w 646"/>
                <a:gd name="T65" fmla="*/ 1709 h 1861"/>
                <a:gd name="T66" fmla="*/ 254 w 646"/>
                <a:gd name="T67" fmla="*/ 1744 h 1861"/>
                <a:gd name="T68" fmla="*/ 205 w 646"/>
                <a:gd name="T69" fmla="*/ 1776 h 1861"/>
                <a:gd name="T70" fmla="*/ 156 w 646"/>
                <a:gd name="T71" fmla="*/ 1803 h 1861"/>
                <a:gd name="T72" fmla="*/ 104 w 646"/>
                <a:gd name="T73" fmla="*/ 1826 h 1861"/>
                <a:gd name="T74" fmla="*/ 53 w 646"/>
                <a:gd name="T75" fmla="*/ 1846 h 1861"/>
                <a:gd name="T76" fmla="*/ 0 w 646"/>
                <a:gd name="T77" fmla="*/ 1861 h 1861"/>
                <a:gd name="T78" fmla="*/ 0 w 646"/>
                <a:gd name="T79" fmla="*/ 0 h 1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rgbClr val="FFE6CD">
                    <a:gamma/>
                    <a:tint val="0"/>
                    <a:invGamma/>
                  </a:srgbClr>
                </a:gs>
                <a:gs pos="100000">
                  <a:srgbClr val="FFE6C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="" xmlns:a16="http://schemas.microsoft.com/office/drawing/2014/main" id="{84B370CE-DF41-4318-80F4-4BE73D4036FF}"/>
                </a:ext>
              </a:extLst>
            </p:cNvPr>
            <p:cNvSpPr>
              <a:spLocks/>
            </p:cNvSpPr>
            <p:nvPr/>
          </p:nvSpPr>
          <p:spPr bwMode="gray">
            <a:xfrm rot="-794496">
              <a:off x="4592513" y="2200672"/>
              <a:ext cx="1374775" cy="3962400"/>
            </a:xfrm>
            <a:custGeom>
              <a:avLst/>
              <a:gdLst>
                <a:gd name="T0" fmla="*/ 0 w 646"/>
                <a:gd name="T1" fmla="*/ 0 h 1861"/>
                <a:gd name="T2" fmla="*/ 48 w 646"/>
                <a:gd name="T3" fmla="*/ 14 h 1861"/>
                <a:gd name="T4" fmla="*/ 98 w 646"/>
                <a:gd name="T5" fmla="*/ 32 h 1861"/>
                <a:gd name="T6" fmla="*/ 147 w 646"/>
                <a:gd name="T7" fmla="*/ 54 h 1861"/>
                <a:gd name="T8" fmla="*/ 195 w 646"/>
                <a:gd name="T9" fmla="*/ 81 h 1861"/>
                <a:gd name="T10" fmla="*/ 242 w 646"/>
                <a:gd name="T11" fmla="*/ 111 h 1861"/>
                <a:gd name="T12" fmla="*/ 288 w 646"/>
                <a:gd name="T13" fmla="*/ 147 h 1861"/>
                <a:gd name="T14" fmla="*/ 333 w 646"/>
                <a:gd name="T15" fmla="*/ 185 h 1861"/>
                <a:gd name="T16" fmla="*/ 377 w 646"/>
                <a:gd name="T17" fmla="*/ 228 h 1861"/>
                <a:gd name="T18" fmla="*/ 418 w 646"/>
                <a:gd name="T19" fmla="*/ 275 h 1861"/>
                <a:gd name="T20" fmla="*/ 457 w 646"/>
                <a:gd name="T21" fmla="*/ 325 h 1861"/>
                <a:gd name="T22" fmla="*/ 493 w 646"/>
                <a:gd name="T23" fmla="*/ 379 h 1861"/>
                <a:gd name="T24" fmla="*/ 526 w 646"/>
                <a:gd name="T25" fmla="*/ 437 h 1861"/>
                <a:gd name="T26" fmla="*/ 555 w 646"/>
                <a:gd name="T27" fmla="*/ 497 h 1861"/>
                <a:gd name="T28" fmla="*/ 582 w 646"/>
                <a:gd name="T29" fmla="*/ 562 h 1861"/>
                <a:gd name="T30" fmla="*/ 604 w 646"/>
                <a:gd name="T31" fmla="*/ 630 h 1861"/>
                <a:gd name="T32" fmla="*/ 621 w 646"/>
                <a:gd name="T33" fmla="*/ 700 h 1861"/>
                <a:gd name="T34" fmla="*/ 634 w 646"/>
                <a:gd name="T35" fmla="*/ 774 h 1861"/>
                <a:gd name="T36" fmla="*/ 642 w 646"/>
                <a:gd name="T37" fmla="*/ 851 h 1861"/>
                <a:gd name="T38" fmla="*/ 646 w 646"/>
                <a:gd name="T39" fmla="*/ 930 h 1861"/>
                <a:gd name="T40" fmla="*/ 643 w 646"/>
                <a:gd name="T41" fmla="*/ 1011 h 1861"/>
                <a:gd name="T42" fmla="*/ 636 w 646"/>
                <a:gd name="T43" fmla="*/ 1086 h 1861"/>
                <a:gd name="T44" fmla="*/ 623 w 646"/>
                <a:gd name="T45" fmla="*/ 1160 h 1861"/>
                <a:gd name="T46" fmla="*/ 607 w 646"/>
                <a:gd name="T47" fmla="*/ 1230 h 1861"/>
                <a:gd name="T48" fmla="*/ 585 w 646"/>
                <a:gd name="T49" fmla="*/ 1297 h 1861"/>
                <a:gd name="T50" fmla="*/ 561 w 646"/>
                <a:gd name="T51" fmla="*/ 1361 h 1861"/>
                <a:gd name="T52" fmla="*/ 533 w 646"/>
                <a:gd name="T53" fmla="*/ 1421 h 1861"/>
                <a:gd name="T54" fmla="*/ 500 w 646"/>
                <a:gd name="T55" fmla="*/ 1478 h 1861"/>
                <a:gd name="T56" fmla="*/ 466 w 646"/>
                <a:gd name="T57" fmla="*/ 1532 h 1861"/>
                <a:gd name="T58" fmla="*/ 428 w 646"/>
                <a:gd name="T59" fmla="*/ 1582 h 1861"/>
                <a:gd name="T60" fmla="*/ 388 w 646"/>
                <a:gd name="T61" fmla="*/ 1627 h 1861"/>
                <a:gd name="T62" fmla="*/ 345 w 646"/>
                <a:gd name="T63" fmla="*/ 1670 h 1861"/>
                <a:gd name="T64" fmla="*/ 301 w 646"/>
                <a:gd name="T65" fmla="*/ 1709 h 1861"/>
                <a:gd name="T66" fmla="*/ 254 w 646"/>
                <a:gd name="T67" fmla="*/ 1744 h 1861"/>
                <a:gd name="T68" fmla="*/ 205 w 646"/>
                <a:gd name="T69" fmla="*/ 1776 h 1861"/>
                <a:gd name="T70" fmla="*/ 156 w 646"/>
                <a:gd name="T71" fmla="*/ 1803 h 1861"/>
                <a:gd name="T72" fmla="*/ 104 w 646"/>
                <a:gd name="T73" fmla="*/ 1826 h 1861"/>
                <a:gd name="T74" fmla="*/ 53 w 646"/>
                <a:gd name="T75" fmla="*/ 1846 h 1861"/>
                <a:gd name="T76" fmla="*/ 0 w 646"/>
                <a:gd name="T77" fmla="*/ 1861 h 1861"/>
                <a:gd name="T78" fmla="*/ 0 w 646"/>
                <a:gd name="T79" fmla="*/ 0 h 1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rgbClr val="4516AE">
                    <a:gamma/>
                    <a:tint val="0"/>
                    <a:invGamma/>
                  </a:srgbClr>
                </a:gs>
                <a:gs pos="100000">
                  <a:srgbClr val="4516AE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F3618F3F-E579-4E4F-A176-04D67DD07346}"/>
                </a:ext>
              </a:extLst>
            </p:cNvPr>
            <p:cNvSpPr>
              <a:spLocks/>
            </p:cNvSpPr>
            <p:nvPr/>
          </p:nvSpPr>
          <p:spPr bwMode="gray">
            <a:xfrm rot="5461794">
              <a:off x="2489075" y="1589485"/>
              <a:ext cx="1374775" cy="3962400"/>
            </a:xfrm>
            <a:custGeom>
              <a:avLst/>
              <a:gdLst>
                <a:gd name="T0" fmla="*/ 0 w 646"/>
                <a:gd name="T1" fmla="*/ 0 h 1861"/>
                <a:gd name="T2" fmla="*/ 48 w 646"/>
                <a:gd name="T3" fmla="*/ 14 h 1861"/>
                <a:gd name="T4" fmla="*/ 98 w 646"/>
                <a:gd name="T5" fmla="*/ 32 h 1861"/>
                <a:gd name="T6" fmla="*/ 147 w 646"/>
                <a:gd name="T7" fmla="*/ 54 h 1861"/>
                <a:gd name="T8" fmla="*/ 195 w 646"/>
                <a:gd name="T9" fmla="*/ 81 h 1861"/>
                <a:gd name="T10" fmla="*/ 242 w 646"/>
                <a:gd name="T11" fmla="*/ 111 h 1861"/>
                <a:gd name="T12" fmla="*/ 288 w 646"/>
                <a:gd name="T13" fmla="*/ 147 h 1861"/>
                <a:gd name="T14" fmla="*/ 333 w 646"/>
                <a:gd name="T15" fmla="*/ 185 h 1861"/>
                <a:gd name="T16" fmla="*/ 377 w 646"/>
                <a:gd name="T17" fmla="*/ 228 h 1861"/>
                <a:gd name="T18" fmla="*/ 418 w 646"/>
                <a:gd name="T19" fmla="*/ 275 h 1861"/>
                <a:gd name="T20" fmla="*/ 457 w 646"/>
                <a:gd name="T21" fmla="*/ 325 h 1861"/>
                <a:gd name="T22" fmla="*/ 493 w 646"/>
                <a:gd name="T23" fmla="*/ 379 h 1861"/>
                <a:gd name="T24" fmla="*/ 526 w 646"/>
                <a:gd name="T25" fmla="*/ 437 h 1861"/>
                <a:gd name="T26" fmla="*/ 555 w 646"/>
                <a:gd name="T27" fmla="*/ 497 h 1861"/>
                <a:gd name="T28" fmla="*/ 582 w 646"/>
                <a:gd name="T29" fmla="*/ 562 h 1861"/>
                <a:gd name="T30" fmla="*/ 604 w 646"/>
                <a:gd name="T31" fmla="*/ 630 h 1861"/>
                <a:gd name="T32" fmla="*/ 621 w 646"/>
                <a:gd name="T33" fmla="*/ 700 h 1861"/>
                <a:gd name="T34" fmla="*/ 634 w 646"/>
                <a:gd name="T35" fmla="*/ 774 h 1861"/>
                <a:gd name="T36" fmla="*/ 642 w 646"/>
                <a:gd name="T37" fmla="*/ 851 h 1861"/>
                <a:gd name="T38" fmla="*/ 646 w 646"/>
                <a:gd name="T39" fmla="*/ 930 h 1861"/>
                <a:gd name="T40" fmla="*/ 643 w 646"/>
                <a:gd name="T41" fmla="*/ 1011 h 1861"/>
                <a:gd name="T42" fmla="*/ 636 w 646"/>
                <a:gd name="T43" fmla="*/ 1086 h 1861"/>
                <a:gd name="T44" fmla="*/ 623 w 646"/>
                <a:gd name="T45" fmla="*/ 1160 h 1861"/>
                <a:gd name="T46" fmla="*/ 607 w 646"/>
                <a:gd name="T47" fmla="*/ 1230 h 1861"/>
                <a:gd name="T48" fmla="*/ 585 w 646"/>
                <a:gd name="T49" fmla="*/ 1297 h 1861"/>
                <a:gd name="T50" fmla="*/ 561 w 646"/>
                <a:gd name="T51" fmla="*/ 1361 h 1861"/>
                <a:gd name="T52" fmla="*/ 533 w 646"/>
                <a:gd name="T53" fmla="*/ 1421 h 1861"/>
                <a:gd name="T54" fmla="*/ 500 w 646"/>
                <a:gd name="T55" fmla="*/ 1478 h 1861"/>
                <a:gd name="T56" fmla="*/ 466 w 646"/>
                <a:gd name="T57" fmla="*/ 1532 h 1861"/>
                <a:gd name="T58" fmla="*/ 428 w 646"/>
                <a:gd name="T59" fmla="*/ 1582 h 1861"/>
                <a:gd name="T60" fmla="*/ 388 w 646"/>
                <a:gd name="T61" fmla="*/ 1627 h 1861"/>
                <a:gd name="T62" fmla="*/ 345 w 646"/>
                <a:gd name="T63" fmla="*/ 1670 h 1861"/>
                <a:gd name="T64" fmla="*/ 301 w 646"/>
                <a:gd name="T65" fmla="*/ 1709 h 1861"/>
                <a:gd name="T66" fmla="*/ 254 w 646"/>
                <a:gd name="T67" fmla="*/ 1744 h 1861"/>
                <a:gd name="T68" fmla="*/ 205 w 646"/>
                <a:gd name="T69" fmla="*/ 1776 h 1861"/>
                <a:gd name="T70" fmla="*/ 156 w 646"/>
                <a:gd name="T71" fmla="*/ 1803 h 1861"/>
                <a:gd name="T72" fmla="*/ 104 w 646"/>
                <a:gd name="T73" fmla="*/ 1826 h 1861"/>
                <a:gd name="T74" fmla="*/ 53 w 646"/>
                <a:gd name="T75" fmla="*/ 1846 h 1861"/>
                <a:gd name="T76" fmla="*/ 0 w 646"/>
                <a:gd name="T77" fmla="*/ 1861 h 1861"/>
                <a:gd name="T78" fmla="*/ 0 w 646"/>
                <a:gd name="T79" fmla="*/ 0 h 1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rgbClr val="004992">
                    <a:gamma/>
                    <a:tint val="0"/>
                    <a:invGamma/>
                  </a:srgbClr>
                </a:gs>
                <a:gs pos="100000">
                  <a:srgbClr val="00499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="" xmlns:a16="http://schemas.microsoft.com/office/drawing/2014/main" id="{B80601AD-B9F5-41A5-9182-FD75546FE0F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55976" y="2276872"/>
              <a:ext cx="1374775" cy="3962400"/>
            </a:xfrm>
            <a:custGeom>
              <a:avLst/>
              <a:gdLst>
                <a:gd name="T0" fmla="*/ 0 w 646"/>
                <a:gd name="T1" fmla="*/ 0 h 1861"/>
                <a:gd name="T2" fmla="*/ 48 w 646"/>
                <a:gd name="T3" fmla="*/ 14 h 1861"/>
                <a:gd name="T4" fmla="*/ 98 w 646"/>
                <a:gd name="T5" fmla="*/ 32 h 1861"/>
                <a:gd name="T6" fmla="*/ 147 w 646"/>
                <a:gd name="T7" fmla="*/ 54 h 1861"/>
                <a:gd name="T8" fmla="*/ 195 w 646"/>
                <a:gd name="T9" fmla="*/ 81 h 1861"/>
                <a:gd name="T10" fmla="*/ 242 w 646"/>
                <a:gd name="T11" fmla="*/ 111 h 1861"/>
                <a:gd name="T12" fmla="*/ 288 w 646"/>
                <a:gd name="T13" fmla="*/ 147 h 1861"/>
                <a:gd name="T14" fmla="*/ 333 w 646"/>
                <a:gd name="T15" fmla="*/ 185 h 1861"/>
                <a:gd name="T16" fmla="*/ 377 w 646"/>
                <a:gd name="T17" fmla="*/ 228 h 1861"/>
                <a:gd name="T18" fmla="*/ 418 w 646"/>
                <a:gd name="T19" fmla="*/ 275 h 1861"/>
                <a:gd name="T20" fmla="*/ 457 w 646"/>
                <a:gd name="T21" fmla="*/ 325 h 1861"/>
                <a:gd name="T22" fmla="*/ 493 w 646"/>
                <a:gd name="T23" fmla="*/ 379 h 1861"/>
                <a:gd name="T24" fmla="*/ 526 w 646"/>
                <a:gd name="T25" fmla="*/ 437 h 1861"/>
                <a:gd name="T26" fmla="*/ 555 w 646"/>
                <a:gd name="T27" fmla="*/ 497 h 1861"/>
                <a:gd name="T28" fmla="*/ 582 w 646"/>
                <a:gd name="T29" fmla="*/ 562 h 1861"/>
                <a:gd name="T30" fmla="*/ 604 w 646"/>
                <a:gd name="T31" fmla="*/ 630 h 1861"/>
                <a:gd name="T32" fmla="*/ 621 w 646"/>
                <a:gd name="T33" fmla="*/ 700 h 1861"/>
                <a:gd name="T34" fmla="*/ 634 w 646"/>
                <a:gd name="T35" fmla="*/ 774 h 1861"/>
                <a:gd name="T36" fmla="*/ 642 w 646"/>
                <a:gd name="T37" fmla="*/ 851 h 1861"/>
                <a:gd name="T38" fmla="*/ 646 w 646"/>
                <a:gd name="T39" fmla="*/ 930 h 1861"/>
                <a:gd name="T40" fmla="*/ 643 w 646"/>
                <a:gd name="T41" fmla="*/ 1011 h 1861"/>
                <a:gd name="T42" fmla="*/ 636 w 646"/>
                <a:gd name="T43" fmla="*/ 1086 h 1861"/>
                <a:gd name="T44" fmla="*/ 623 w 646"/>
                <a:gd name="T45" fmla="*/ 1160 h 1861"/>
                <a:gd name="T46" fmla="*/ 607 w 646"/>
                <a:gd name="T47" fmla="*/ 1230 h 1861"/>
                <a:gd name="T48" fmla="*/ 585 w 646"/>
                <a:gd name="T49" fmla="*/ 1297 h 1861"/>
                <a:gd name="T50" fmla="*/ 561 w 646"/>
                <a:gd name="T51" fmla="*/ 1361 h 1861"/>
                <a:gd name="T52" fmla="*/ 533 w 646"/>
                <a:gd name="T53" fmla="*/ 1421 h 1861"/>
                <a:gd name="T54" fmla="*/ 500 w 646"/>
                <a:gd name="T55" fmla="*/ 1478 h 1861"/>
                <a:gd name="T56" fmla="*/ 466 w 646"/>
                <a:gd name="T57" fmla="*/ 1532 h 1861"/>
                <a:gd name="T58" fmla="*/ 428 w 646"/>
                <a:gd name="T59" fmla="*/ 1582 h 1861"/>
                <a:gd name="T60" fmla="*/ 388 w 646"/>
                <a:gd name="T61" fmla="*/ 1627 h 1861"/>
                <a:gd name="T62" fmla="*/ 345 w 646"/>
                <a:gd name="T63" fmla="*/ 1670 h 1861"/>
                <a:gd name="T64" fmla="*/ 301 w 646"/>
                <a:gd name="T65" fmla="*/ 1709 h 1861"/>
                <a:gd name="T66" fmla="*/ 254 w 646"/>
                <a:gd name="T67" fmla="*/ 1744 h 1861"/>
                <a:gd name="T68" fmla="*/ 205 w 646"/>
                <a:gd name="T69" fmla="*/ 1776 h 1861"/>
                <a:gd name="T70" fmla="*/ 156 w 646"/>
                <a:gd name="T71" fmla="*/ 1803 h 1861"/>
                <a:gd name="T72" fmla="*/ 104 w 646"/>
                <a:gd name="T73" fmla="*/ 1826 h 1861"/>
                <a:gd name="T74" fmla="*/ 53 w 646"/>
                <a:gd name="T75" fmla="*/ 1846 h 1861"/>
                <a:gd name="T76" fmla="*/ 0 w 646"/>
                <a:gd name="T77" fmla="*/ 1861 h 1861"/>
                <a:gd name="T78" fmla="*/ 0 w 646"/>
                <a:gd name="T79" fmla="*/ 0 h 1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chemeClr val="tx1">
                    <a:lumMod val="95000"/>
                  </a:schemeClr>
                </a:gs>
                <a:gs pos="100000">
                  <a:srgbClr val="D5DDF3"/>
                </a:gs>
              </a:gsLst>
              <a:lin ang="0" scaled="1"/>
            </a:gra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9">
              <a:extLst>
                <a:ext uri="{FF2B5EF4-FFF2-40B4-BE49-F238E27FC236}">
                  <a16:creationId xmlns="" xmlns:a16="http://schemas.microsoft.com/office/drawing/2014/main" id="{80B7B881-EFD8-4DE1-9391-C21FA6BB5289}"/>
                </a:ext>
              </a:extLst>
            </p:cNvPr>
            <p:cNvSpPr>
              <a:spLocks/>
            </p:cNvSpPr>
            <p:nvPr/>
          </p:nvSpPr>
          <p:spPr bwMode="gray">
            <a:xfrm rot="6256290">
              <a:off x="2489075" y="1364060"/>
              <a:ext cx="1374775" cy="3962400"/>
            </a:xfrm>
            <a:custGeom>
              <a:avLst/>
              <a:gdLst>
                <a:gd name="T0" fmla="*/ 0 w 646"/>
                <a:gd name="T1" fmla="*/ 0 h 1861"/>
                <a:gd name="T2" fmla="*/ 48 w 646"/>
                <a:gd name="T3" fmla="*/ 14 h 1861"/>
                <a:gd name="T4" fmla="*/ 98 w 646"/>
                <a:gd name="T5" fmla="*/ 32 h 1861"/>
                <a:gd name="T6" fmla="*/ 147 w 646"/>
                <a:gd name="T7" fmla="*/ 54 h 1861"/>
                <a:gd name="T8" fmla="*/ 195 w 646"/>
                <a:gd name="T9" fmla="*/ 81 h 1861"/>
                <a:gd name="T10" fmla="*/ 242 w 646"/>
                <a:gd name="T11" fmla="*/ 111 h 1861"/>
                <a:gd name="T12" fmla="*/ 288 w 646"/>
                <a:gd name="T13" fmla="*/ 147 h 1861"/>
                <a:gd name="T14" fmla="*/ 333 w 646"/>
                <a:gd name="T15" fmla="*/ 185 h 1861"/>
                <a:gd name="T16" fmla="*/ 377 w 646"/>
                <a:gd name="T17" fmla="*/ 228 h 1861"/>
                <a:gd name="T18" fmla="*/ 418 w 646"/>
                <a:gd name="T19" fmla="*/ 275 h 1861"/>
                <a:gd name="T20" fmla="*/ 457 w 646"/>
                <a:gd name="T21" fmla="*/ 325 h 1861"/>
                <a:gd name="T22" fmla="*/ 493 w 646"/>
                <a:gd name="T23" fmla="*/ 379 h 1861"/>
                <a:gd name="T24" fmla="*/ 526 w 646"/>
                <a:gd name="T25" fmla="*/ 437 h 1861"/>
                <a:gd name="T26" fmla="*/ 555 w 646"/>
                <a:gd name="T27" fmla="*/ 497 h 1861"/>
                <a:gd name="T28" fmla="*/ 582 w 646"/>
                <a:gd name="T29" fmla="*/ 562 h 1861"/>
                <a:gd name="T30" fmla="*/ 604 w 646"/>
                <a:gd name="T31" fmla="*/ 630 h 1861"/>
                <a:gd name="T32" fmla="*/ 621 w 646"/>
                <a:gd name="T33" fmla="*/ 700 h 1861"/>
                <a:gd name="T34" fmla="*/ 634 w 646"/>
                <a:gd name="T35" fmla="*/ 774 h 1861"/>
                <a:gd name="T36" fmla="*/ 642 w 646"/>
                <a:gd name="T37" fmla="*/ 851 h 1861"/>
                <a:gd name="T38" fmla="*/ 646 w 646"/>
                <a:gd name="T39" fmla="*/ 930 h 1861"/>
                <a:gd name="T40" fmla="*/ 643 w 646"/>
                <a:gd name="T41" fmla="*/ 1011 h 1861"/>
                <a:gd name="T42" fmla="*/ 636 w 646"/>
                <a:gd name="T43" fmla="*/ 1086 h 1861"/>
                <a:gd name="T44" fmla="*/ 623 w 646"/>
                <a:gd name="T45" fmla="*/ 1160 h 1861"/>
                <a:gd name="T46" fmla="*/ 607 w 646"/>
                <a:gd name="T47" fmla="*/ 1230 h 1861"/>
                <a:gd name="T48" fmla="*/ 585 w 646"/>
                <a:gd name="T49" fmla="*/ 1297 h 1861"/>
                <a:gd name="T50" fmla="*/ 561 w 646"/>
                <a:gd name="T51" fmla="*/ 1361 h 1861"/>
                <a:gd name="T52" fmla="*/ 533 w 646"/>
                <a:gd name="T53" fmla="*/ 1421 h 1861"/>
                <a:gd name="T54" fmla="*/ 500 w 646"/>
                <a:gd name="T55" fmla="*/ 1478 h 1861"/>
                <a:gd name="T56" fmla="*/ 466 w 646"/>
                <a:gd name="T57" fmla="*/ 1532 h 1861"/>
                <a:gd name="T58" fmla="*/ 428 w 646"/>
                <a:gd name="T59" fmla="*/ 1582 h 1861"/>
                <a:gd name="T60" fmla="*/ 388 w 646"/>
                <a:gd name="T61" fmla="*/ 1627 h 1861"/>
                <a:gd name="T62" fmla="*/ 345 w 646"/>
                <a:gd name="T63" fmla="*/ 1670 h 1861"/>
                <a:gd name="T64" fmla="*/ 301 w 646"/>
                <a:gd name="T65" fmla="*/ 1709 h 1861"/>
                <a:gd name="T66" fmla="*/ 254 w 646"/>
                <a:gd name="T67" fmla="*/ 1744 h 1861"/>
                <a:gd name="T68" fmla="*/ 205 w 646"/>
                <a:gd name="T69" fmla="*/ 1776 h 1861"/>
                <a:gd name="T70" fmla="*/ 156 w 646"/>
                <a:gd name="T71" fmla="*/ 1803 h 1861"/>
                <a:gd name="T72" fmla="*/ 104 w 646"/>
                <a:gd name="T73" fmla="*/ 1826 h 1861"/>
                <a:gd name="T74" fmla="*/ 53 w 646"/>
                <a:gd name="T75" fmla="*/ 1846 h 1861"/>
                <a:gd name="T76" fmla="*/ 0 w 646"/>
                <a:gd name="T77" fmla="*/ 1861 h 1861"/>
                <a:gd name="T78" fmla="*/ 0 w 646"/>
                <a:gd name="T79" fmla="*/ 0 h 1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6" h="1861">
                  <a:moveTo>
                    <a:pt x="0" y="0"/>
                  </a:moveTo>
                  <a:lnTo>
                    <a:pt x="48" y="14"/>
                  </a:lnTo>
                  <a:lnTo>
                    <a:pt x="98" y="32"/>
                  </a:lnTo>
                  <a:lnTo>
                    <a:pt x="147" y="54"/>
                  </a:lnTo>
                  <a:lnTo>
                    <a:pt x="195" y="81"/>
                  </a:lnTo>
                  <a:lnTo>
                    <a:pt x="242" y="111"/>
                  </a:lnTo>
                  <a:lnTo>
                    <a:pt x="288" y="147"/>
                  </a:lnTo>
                  <a:lnTo>
                    <a:pt x="333" y="185"/>
                  </a:lnTo>
                  <a:lnTo>
                    <a:pt x="377" y="228"/>
                  </a:lnTo>
                  <a:lnTo>
                    <a:pt x="418" y="275"/>
                  </a:lnTo>
                  <a:lnTo>
                    <a:pt x="457" y="325"/>
                  </a:lnTo>
                  <a:lnTo>
                    <a:pt x="493" y="379"/>
                  </a:lnTo>
                  <a:lnTo>
                    <a:pt x="526" y="437"/>
                  </a:lnTo>
                  <a:lnTo>
                    <a:pt x="555" y="497"/>
                  </a:lnTo>
                  <a:lnTo>
                    <a:pt x="582" y="562"/>
                  </a:lnTo>
                  <a:lnTo>
                    <a:pt x="604" y="630"/>
                  </a:lnTo>
                  <a:lnTo>
                    <a:pt x="621" y="700"/>
                  </a:lnTo>
                  <a:lnTo>
                    <a:pt x="634" y="774"/>
                  </a:lnTo>
                  <a:lnTo>
                    <a:pt x="642" y="851"/>
                  </a:lnTo>
                  <a:lnTo>
                    <a:pt x="646" y="930"/>
                  </a:lnTo>
                  <a:lnTo>
                    <a:pt x="643" y="1011"/>
                  </a:lnTo>
                  <a:lnTo>
                    <a:pt x="636" y="1086"/>
                  </a:lnTo>
                  <a:lnTo>
                    <a:pt x="623" y="1160"/>
                  </a:lnTo>
                  <a:lnTo>
                    <a:pt x="607" y="1230"/>
                  </a:lnTo>
                  <a:lnTo>
                    <a:pt x="585" y="1297"/>
                  </a:lnTo>
                  <a:lnTo>
                    <a:pt x="561" y="1361"/>
                  </a:lnTo>
                  <a:lnTo>
                    <a:pt x="533" y="1421"/>
                  </a:lnTo>
                  <a:lnTo>
                    <a:pt x="500" y="1478"/>
                  </a:lnTo>
                  <a:lnTo>
                    <a:pt x="466" y="1532"/>
                  </a:lnTo>
                  <a:lnTo>
                    <a:pt x="428" y="1582"/>
                  </a:lnTo>
                  <a:lnTo>
                    <a:pt x="388" y="1627"/>
                  </a:lnTo>
                  <a:lnTo>
                    <a:pt x="345" y="1670"/>
                  </a:lnTo>
                  <a:lnTo>
                    <a:pt x="301" y="1709"/>
                  </a:lnTo>
                  <a:lnTo>
                    <a:pt x="254" y="1744"/>
                  </a:lnTo>
                  <a:lnTo>
                    <a:pt x="205" y="1776"/>
                  </a:lnTo>
                  <a:lnTo>
                    <a:pt x="156" y="1803"/>
                  </a:lnTo>
                  <a:lnTo>
                    <a:pt x="104" y="1826"/>
                  </a:lnTo>
                  <a:lnTo>
                    <a:pt x="53" y="1846"/>
                  </a:lnTo>
                  <a:lnTo>
                    <a:pt x="0" y="1861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rgbClr val="A2EAE8">
                    <a:gamma/>
                    <a:tint val="0"/>
                    <a:invGamma/>
                  </a:srgbClr>
                </a:gs>
                <a:gs pos="100000">
                  <a:srgbClr val="A2EAE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11">
              <a:extLst>
                <a:ext uri="{FF2B5EF4-FFF2-40B4-BE49-F238E27FC236}">
                  <a16:creationId xmlns="" xmlns:a16="http://schemas.microsoft.com/office/drawing/2014/main" id="{6D315832-225B-40CB-B263-B70E5BD1B3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7951" y="2243535"/>
              <a:ext cx="1600200" cy="1600200"/>
              <a:chOff x="2016" y="1920"/>
              <a:chExt cx="1680" cy="1680"/>
            </a:xfrm>
          </p:grpSpPr>
          <p:sp>
            <p:nvSpPr>
              <p:cNvPr id="10" name="Oval 12">
                <a:extLst>
                  <a:ext uri="{FF2B5EF4-FFF2-40B4-BE49-F238E27FC236}">
                    <a16:creationId xmlns="" xmlns:a16="http://schemas.microsoft.com/office/drawing/2014/main" id="{FB35F24F-77C2-4518-8FC6-6B0A010A086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14343"/>
                  </a:gs>
                  <a:gs pos="100000">
                    <a:srgbClr val="F14343">
                      <a:gamma/>
                      <a:shade val="45490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13">
                <a:extLst>
                  <a:ext uri="{FF2B5EF4-FFF2-40B4-BE49-F238E27FC236}">
                    <a16:creationId xmlns="" xmlns:a16="http://schemas.microsoft.com/office/drawing/2014/main" id="{820D6E71-5168-4AD5-8658-AF752E1B29B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14343">
                      <a:gamma/>
                      <a:tint val="0"/>
                      <a:invGamma/>
                    </a:srgbClr>
                  </a:gs>
                  <a:gs pos="100000">
                    <a:srgbClr val="F14343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14">
              <a:extLst>
                <a:ext uri="{FF2B5EF4-FFF2-40B4-BE49-F238E27FC236}">
                  <a16:creationId xmlns="" xmlns:a16="http://schemas.microsoft.com/office/drawing/2014/main" id="{68A818B4-752C-4662-B58F-8840114AC0B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646348" y="2721384"/>
              <a:ext cx="1603406" cy="766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Вовлечение </a:t>
              </a:r>
            </a:p>
            <a:p>
              <a:pPr algn="ctr"/>
              <a:r>
                <a:rPr lang="ru-RU" sz="2400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населения</a:t>
              </a:r>
              <a:endPara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7" name="Text Box 15">
              <a:extLst>
                <a:ext uri="{FF2B5EF4-FFF2-40B4-BE49-F238E27FC236}">
                  <a16:creationId xmlns="" xmlns:a16="http://schemas.microsoft.com/office/drawing/2014/main" id="{6383B286-50F9-4ECD-A23B-983DC2537B7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173085" y="2714652"/>
              <a:ext cx="1339530" cy="766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000000"/>
                  </a:solidFill>
                </a:rPr>
                <a:t>Конкурсы </a:t>
              </a:r>
            </a:p>
            <a:p>
              <a:pPr algn="ctr"/>
              <a:r>
                <a:rPr lang="ru-RU" sz="2400" dirty="0">
                  <a:solidFill>
                    <a:srgbClr val="000000"/>
                  </a:solidFill>
                </a:rPr>
                <a:t>рисунков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="" xmlns:a16="http://schemas.microsoft.com/office/drawing/2014/main" id="{06F31398-DFC2-4D33-885F-ED0AB0F79A8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851502" y="1398105"/>
              <a:ext cx="2034942" cy="766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000000"/>
                  </a:solidFill>
                </a:rPr>
                <a:t>Ящики </a:t>
              </a:r>
            </a:p>
            <a:p>
              <a:pPr algn="ctr"/>
              <a:r>
                <a:rPr lang="ru-RU" sz="2400" dirty="0">
                  <a:solidFill>
                    <a:srgbClr val="000000"/>
                  </a:solidFill>
                </a:rPr>
                <a:t>проектных идей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7">
              <a:extLst>
                <a:ext uri="{FF2B5EF4-FFF2-40B4-BE49-F238E27FC236}">
                  <a16:creationId xmlns="" xmlns:a16="http://schemas.microsoft.com/office/drawing/2014/main" id="{AD2F6D4E-C809-4F3D-93FC-33BE7E220E7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16200000">
              <a:off x="4125271" y="4498353"/>
              <a:ext cx="1272145" cy="731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Анкетные опросы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31D1A29-4E00-43D0-9A5E-95922509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93" y="2592246"/>
            <a:ext cx="2317395" cy="1303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9B7B0609-640A-4453-9265-67C1188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67" y="1102402"/>
            <a:ext cx="2123728" cy="12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AEC81100-CF9C-4EDF-936D-C983A83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1" b="93838" l="10000" r="90000">
                        <a14:foregroundMark x1="11100" y1="5042" x2="23700" y2="74043"/>
                        <a14:foregroundMark x1="23700" y1="74043" x2="19700" y2="83660"/>
                        <a14:foregroundMark x1="19700" y1="83660" x2="29500" y2="89916"/>
                        <a14:foregroundMark x1="29500" y1="89916" x2="67600" y2="80672"/>
                        <a14:foregroundMark x1="67600" y1="80672" x2="80500" y2="82073"/>
                        <a14:foregroundMark x1="80500" y1="82073" x2="84600" y2="12605"/>
                        <a14:foregroundMark x1="84600" y1="12605" x2="46300" y2="8777"/>
                        <a14:foregroundMark x1="46300" y1="8777" x2="14400" y2="10551"/>
                        <a14:foregroundMark x1="10900" y1="7937" x2="10900" y2="7937"/>
                        <a14:foregroundMark x1="11100" y1="9524" x2="14300" y2="48086"/>
                        <a14:foregroundMark x1="14300" y1="48086" x2="11300" y2="58543"/>
                        <a14:foregroundMark x1="11300" y1="58543" x2="11100" y2="58730"/>
                        <a14:foregroundMark x1="11400" y1="59570" x2="12700" y2="82446"/>
                        <a14:foregroundMark x1="10000" y1="82446" x2="10000" y2="82446"/>
                        <a14:foregroundMark x1="10000" y1="82446" x2="10000" y2="82446"/>
                        <a14:foregroundMark x1="10000" y1="82446" x2="10000" y2="82446"/>
                        <a14:foregroundMark x1="10000" y1="82446" x2="12200" y2="84314"/>
                        <a14:foregroundMark x1="12200" y1="84314" x2="12200" y2="84314"/>
                        <a14:foregroundMark x1="10700" y1="85901" x2="20200" y2="93464"/>
                        <a14:foregroundMark x1="20200" y1="93464" x2="21000" y2="93464"/>
                        <a14:foregroundMark x1="86600" y1="83847" x2="81300" y2="91877"/>
                        <a14:foregroundMark x1="76100" y1="92250" x2="20100" y2="93277"/>
                        <a14:foregroundMark x1="75400" y1="92624" x2="87900" y2="93838"/>
                        <a14:foregroundMark x1="87900" y1="93838" x2="84000" y2="52474"/>
                        <a14:foregroundMark x1="84000" y1="52474" x2="85900" y2="52381"/>
                        <a14:foregroundMark x1="86600" y1="52007" x2="86600" y2="70215"/>
                        <a14:foregroundMark x1="87200" y1="17740" x2="85700" y2="3455"/>
                        <a14:foregroundMark x1="75400" y1="2801" x2="34800" y2="7096"/>
                        <a14:foregroundMark x1="34800" y1="7096" x2="17500" y2="3641"/>
                        <a14:foregroundMark x1="37600" y1="3828" x2="46600" y2="6443"/>
                        <a14:foregroundMark x1="32100" y1="4015" x2="35600" y2="5229"/>
                        <a14:foregroundMark x1="86400" y1="47339" x2="86400" y2="47339"/>
                        <a14:foregroundMark x1="63000" y1="49393" x2="56500" y2="61811"/>
                        <a14:foregroundMark x1="56500" y1="61811" x2="44200" y2="64893"/>
                        <a14:foregroundMark x1="44200" y1="64893" x2="44200" y2="64893"/>
                        <a14:foregroundMark x1="25400" y1="60784" x2="26700" y2="20075"/>
                        <a14:foregroundMark x1="26700" y1="20075" x2="25800" y2="1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83" y="4602368"/>
            <a:ext cx="1733623" cy="185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457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F769565A-D5E8-4BB9-9056-9864E1167BDA}"/>
              </a:ext>
            </a:extLst>
          </p:cNvPr>
          <p:cNvGrpSpPr/>
          <p:nvPr/>
        </p:nvGrpSpPr>
        <p:grpSpPr>
          <a:xfrm>
            <a:off x="-22418" y="-171400"/>
            <a:ext cx="9188836" cy="6858000"/>
            <a:chOff x="1479165" y="-27137"/>
            <a:chExt cx="9188836" cy="6858000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6F55ED5C-810A-443C-9122-35AAE3C18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104" y="-27137"/>
              <a:ext cx="9144000" cy="6858000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EF4D4467-9EE4-4E1E-AA7A-416204C4261E}"/>
                </a:ext>
              </a:extLst>
            </p:cNvPr>
            <p:cNvSpPr/>
            <p:nvPr/>
          </p:nvSpPr>
          <p:spPr>
            <a:xfrm>
              <a:off x="3395644" y="4492794"/>
              <a:ext cx="540071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/>
                <a:t>Дополнительные баллы </a:t>
              </a:r>
            </a:p>
            <a:p>
              <a:pPr algn="ctr"/>
              <a:r>
                <a:rPr lang="ru-RU" sz="2400" dirty="0"/>
                <a:t>при конкурсном отборе </a:t>
              </a:r>
            </a:p>
            <a:p>
              <a:pPr algn="ctr"/>
              <a:r>
                <a:rPr lang="ru-RU" sz="2400" dirty="0"/>
                <a:t>«СОдействие»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36B8FDAB-B792-4790-91C0-B18485EB2B02}"/>
                </a:ext>
              </a:extLst>
            </p:cNvPr>
            <p:cNvSpPr/>
            <p:nvPr/>
          </p:nvSpPr>
          <p:spPr>
            <a:xfrm>
              <a:off x="4126605" y="1556793"/>
              <a:ext cx="393878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/>
                <a:t>Возможность комплексного </a:t>
              </a:r>
            </a:p>
            <a:p>
              <a:pPr algn="ctr"/>
              <a:r>
                <a:rPr lang="ru-RU" sz="2400" dirty="0"/>
                <a:t>развития территорий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31CC6DAA-5204-437D-8124-DA1A02D451A7}"/>
                </a:ext>
              </a:extLst>
            </p:cNvPr>
            <p:cNvSpPr/>
            <p:nvPr/>
          </p:nvSpPr>
          <p:spPr>
            <a:xfrm>
              <a:off x="1479165" y="2986365"/>
              <a:ext cx="32993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/>
                <a:t>КОМФОРТНАЯ ГОРОДСКАЯ СРЕДА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F8699086-265E-4547-8B06-6E62E5985725}"/>
                </a:ext>
              </a:extLst>
            </p:cNvPr>
            <p:cNvSpPr/>
            <p:nvPr/>
          </p:nvSpPr>
          <p:spPr>
            <a:xfrm>
              <a:off x="7409646" y="3010696"/>
              <a:ext cx="325835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smtClean="0"/>
                <a:t>Комплексное развитие сельских территорий</a:t>
              </a:r>
              <a:endParaRPr lang="ru-RU" sz="2400" dirty="0"/>
            </a:p>
          </p:txBody>
        </p:sp>
        <p:pic>
          <p:nvPicPr>
            <p:cNvPr id="15" name="Picture 6" descr=" vector gratuito">
              <a:extLst>
                <a:ext uri="{FF2B5EF4-FFF2-40B4-BE49-F238E27FC236}">
                  <a16:creationId xmlns="" xmlns:a16="http://schemas.microsoft.com/office/drawing/2014/main" id="{A368B5B8-7542-43A0-8D9C-A032AC2EE5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8"/>
            <a:stretch/>
          </p:blipFill>
          <p:spPr bwMode="auto">
            <a:xfrm>
              <a:off x="5274915" y="2867383"/>
              <a:ext cx="1642170" cy="1117620"/>
            </a:xfrm>
            <a:prstGeom prst="round2DiagRect">
              <a:avLst>
                <a:gd name="adj1" fmla="val 30272"/>
                <a:gd name="adj2" fmla="val 5000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614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252" y="404664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Особенности подготовки заявок </a:t>
            </a:r>
          </a:p>
          <a:p>
            <a:pPr algn="ctr"/>
            <a:r>
              <a:rPr lang="ru-RU" sz="3200" b="1" dirty="0" smtClean="0"/>
              <a:t>на конкурс общественных проектов</a:t>
            </a:r>
            <a:endParaRPr lang="ru-RU" sz="32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02925" y="1925083"/>
            <a:ext cx="8517547" cy="1938992"/>
            <a:chOff x="302925" y="1321024"/>
            <a:chExt cx="8517547" cy="193899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565636" y="1321024"/>
              <a:ext cx="525483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u="sng" dirty="0" smtClean="0"/>
                <a:t>Инициатор общественного проекта:</a:t>
              </a:r>
            </a:p>
            <a:p>
              <a:pPr algn="ctr"/>
              <a:endParaRPr lang="ru-RU" sz="2400" b="1" u="sng" dirty="0" smtClean="0"/>
            </a:p>
            <a:p>
              <a:pPr algn="ctr"/>
              <a:r>
                <a:rPr lang="ru-RU" sz="2400" b="1" dirty="0">
                  <a:solidFill>
                    <a:srgbClr val="00863D"/>
                  </a:solidFill>
                </a:rPr>
                <a:t>НАСЕЛЕНИЕ (инициативная группа</a:t>
              </a:r>
              <a:r>
                <a:rPr lang="ru-RU" sz="2400" b="1" dirty="0" smtClean="0">
                  <a:solidFill>
                    <a:srgbClr val="00863D"/>
                  </a:solidFill>
                </a:rPr>
                <a:t>),</a:t>
              </a:r>
              <a:endParaRPr lang="ru-RU" sz="2400" b="1" dirty="0">
                <a:solidFill>
                  <a:srgbClr val="00863D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rgbClr val="C00000"/>
                  </a:solidFill>
                </a:rPr>
                <a:t>А НЕ ГЛАВА </a:t>
              </a:r>
              <a:br>
                <a:rPr lang="ru-RU" sz="2400" b="1" dirty="0" smtClean="0">
                  <a:solidFill>
                    <a:srgbClr val="C00000"/>
                  </a:solidFill>
                </a:rPr>
              </a:br>
              <a:r>
                <a:rPr lang="ru-RU" sz="2400" b="1" dirty="0" smtClean="0">
                  <a:solidFill>
                    <a:srgbClr val="C00000"/>
                  </a:solidFill>
                </a:rPr>
                <a:t>МУНИЦИПАЛЬНОГО ОБРАЗОВАНИЯ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02925" y="1998133"/>
              <a:ext cx="333052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/>
                <a:t>РЕКОМЕНДАЦИЯ:</a:t>
              </a:r>
              <a:endParaRPr lang="ru-RU" sz="3200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02925" y="4252445"/>
            <a:ext cx="8581003" cy="2308324"/>
            <a:chOff x="302925" y="1598021"/>
            <a:chExt cx="8581003" cy="230832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863515" y="1598021"/>
              <a:ext cx="502041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u="sng" dirty="0" smtClean="0"/>
                <a:t>количество заявок,</a:t>
              </a:r>
              <a:r>
                <a:rPr lang="ru-RU" sz="2400" b="1" dirty="0" smtClean="0"/>
                <a:t> </a:t>
              </a:r>
            </a:p>
            <a:p>
              <a:pPr algn="ctr"/>
              <a:r>
                <a:rPr lang="ru-RU" sz="2400" dirty="0" smtClean="0"/>
                <a:t>направленных на осенний </a:t>
              </a:r>
              <a:br>
                <a:rPr lang="ru-RU" sz="2400" dirty="0" smtClean="0"/>
              </a:br>
              <a:r>
                <a:rPr lang="ru-RU" sz="2400" dirty="0" smtClean="0"/>
                <a:t>и весенний конкурсные отборы </a:t>
              </a:r>
              <a:br>
                <a:rPr lang="ru-RU" sz="2400" dirty="0" smtClean="0"/>
              </a:br>
              <a:r>
                <a:rPr lang="ru-RU" sz="2400" dirty="0" smtClean="0"/>
                <a:t>на 2023 год </a:t>
              </a:r>
              <a:br>
                <a:rPr lang="ru-RU" sz="2400" dirty="0" smtClean="0"/>
              </a:br>
              <a:r>
                <a:rPr lang="ru-RU" sz="2400" b="1" u="sng" dirty="0" smtClean="0"/>
                <a:t>должно быть выше, </a:t>
              </a:r>
              <a:br>
                <a:rPr lang="ru-RU" sz="2400" b="1" u="sng" dirty="0" smtClean="0"/>
              </a:br>
              <a:r>
                <a:rPr lang="ru-RU" sz="2400" b="1" u="sng" dirty="0" smtClean="0"/>
                <a:t>чем в 2022 году!!!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02925" y="2459796"/>
              <a:ext cx="35605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/>
                <a:t>НЕОБХОДИМОСТЬ:</a:t>
              </a:r>
              <a:endParaRPr lang="ru-RU" sz="3200" b="1" dirty="0"/>
            </a:p>
          </p:txBody>
        </p:sp>
      </p:grpSp>
      <p:pic>
        <p:nvPicPr>
          <p:cNvPr id="9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03039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053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410956" y="5829364"/>
            <a:ext cx="2770898" cy="753179"/>
          </a:xfrm>
          <a:prstGeom prst="roundRect">
            <a:avLst/>
          </a:prstGeom>
          <a:pattFill prst="narHorz">
            <a:fgClr>
              <a:schemeClr val="bg1"/>
            </a:fgClr>
            <a:bgClr>
              <a:schemeClr val="accent5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2362" y="5844173"/>
            <a:ext cx="2770898" cy="753179"/>
          </a:xfrm>
          <a:prstGeom prst="roundRect">
            <a:avLst/>
          </a:prstGeom>
          <a:pattFill prst="narHorz">
            <a:fgClr>
              <a:schemeClr val="bg1"/>
            </a:fgClr>
            <a:bgClr>
              <a:schemeClr val="accent5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6918" y="208334"/>
            <a:ext cx="8010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sz="3200" b="1" smtClean="0"/>
              <a:t>Проверка заявочной докментации (заочно)</a:t>
            </a:r>
            <a:endParaRPr lang="ru-RU" sz="3200" b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76967" y="2132856"/>
            <a:ext cx="7992888" cy="2621905"/>
            <a:chOff x="702852" y="2717048"/>
            <a:chExt cx="7992888" cy="2621905"/>
          </a:xfrm>
        </p:grpSpPr>
        <p:sp>
          <p:nvSpPr>
            <p:cNvPr id="2" name="TextBox 1"/>
            <p:cNvSpPr txBox="1"/>
            <p:nvPr/>
          </p:nvSpPr>
          <p:spPr>
            <a:xfrm>
              <a:off x="702852" y="2717048"/>
              <a:ext cx="799288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6600" b="1" dirty="0" smtClean="0">
                  <a:ln>
                    <a:solidFill>
                      <a:schemeClr val="tx1"/>
                    </a:solidFill>
                  </a:ln>
                  <a:solidFill>
                    <a:srgbClr val="0000FF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gpso63@yandex.ru</a:t>
              </a:r>
              <a:endParaRPr lang="ru-RU" sz="66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" name="Прямая со стрелкой 4"/>
            <p:cNvCxnSpPr/>
            <p:nvPr/>
          </p:nvCxnSpPr>
          <p:spPr>
            <a:xfrm flipV="1">
              <a:off x="2537645" y="3725160"/>
              <a:ext cx="0" cy="64807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52196" y="4415623"/>
              <a:ext cx="27708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" smtClean="0">
                  <a:ln>
                    <a:solidFill>
                      <a:schemeClr val="tx1"/>
                    </a:solidFill>
                  </a:ln>
                  <a:solidFill>
                    <a:srgbClr val="0000FF"/>
                  </a:solidFill>
                  <a:latin typeface="Bahnschrift Light" panose="020B0502040204020203" pitchFamily="34" charset="0"/>
                </a:rPr>
                <a:t>буква “о” </a:t>
              </a:r>
            </a:p>
            <a:p>
              <a:pPr algn="ctr"/>
              <a:r>
                <a:rPr lang="" smtClean="0">
                  <a:ln>
                    <a:solidFill>
                      <a:schemeClr val="tx1"/>
                    </a:solidFill>
                  </a:ln>
                  <a:solidFill>
                    <a:srgbClr val="0000FF"/>
                  </a:solidFill>
                  <a:latin typeface="Bahnschrift Light" panose="020B0502040204020203" pitchFamily="34" charset="0"/>
                </a:rPr>
                <a:t>на английской раскладке клавиатуры</a:t>
              </a:r>
              <a:endParaRPr lang="ru-RU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2852" y="957946"/>
            <a:ext cx="797904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sz="2400" smtClean="0"/>
              <a:t>Предварительно можно направить следующие документы:</a:t>
            </a:r>
          </a:p>
          <a:p>
            <a:pPr marL="285750" indent="-285750">
              <a:buFont typeface="Arial" charset="0"/>
              <a:buChar char="•"/>
            </a:pPr>
            <a:r>
              <a:rPr lang="" smtClean="0"/>
              <a:t>заявка;</a:t>
            </a:r>
          </a:p>
          <a:p>
            <a:pPr marL="285750" indent="-285750">
              <a:buFont typeface="Arial" charset="0"/>
              <a:buChar char="•"/>
            </a:pPr>
            <a:r>
              <a:rPr lang="" smtClean="0"/>
              <a:t>протокол;</a:t>
            </a:r>
          </a:p>
          <a:p>
            <a:pPr marL="285750" indent="-285750">
              <a:buFont typeface="Arial" charset="0"/>
              <a:buChar char="•"/>
            </a:pPr>
            <a:r>
              <a:rPr lang="" smtClean="0"/>
              <a:t>документ о назначении собрания/конференции граждан.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59166" y="5013176"/>
            <a:ext cx="44664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" sz="2400" smtClean="0"/>
              <a:t>Сроки направления документов </a:t>
            </a:r>
          </a:p>
          <a:p>
            <a:pPr algn="ctr"/>
            <a:r>
              <a:rPr lang="" sz="2400" smtClean="0"/>
              <a:t>на электронную почту: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6021288"/>
            <a:ext cx="2360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" smtClean="0"/>
              <a:t>с 1 июня до 1 октября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08104" y="6021288"/>
            <a:ext cx="2576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" smtClean="0"/>
              <a:t>с 1 декабря до 1 феврая</a:t>
            </a:r>
          </a:p>
        </p:txBody>
      </p:sp>
      <p:sp>
        <p:nvSpPr>
          <p:cNvPr id="18" name="AutoShape 4" descr="https://amurtechprofil.ru/wp-content/uploads/2019/01/Screener-at-desk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6" descr="https://amurtechprofil.ru/wp-content/uploads/2019/01/Screener-at-desk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 descr="https://amurtechprofil.ru/wp-content/uploads/2019/01/Screener-at-desk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69223"/>
            <a:ext cx="3541175" cy="264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8" b="97115" l="9000" r="90667">
                        <a14:foregroundMark x1="24444" y1="15385" x2="24333" y2="19423"/>
                        <a14:foregroundMark x1="54333" y1="17308" x2="54333" y2="22885"/>
                        <a14:foregroundMark x1="56333" y1="39615" x2="58667" y2="52308"/>
                        <a14:foregroundMark x1="63444" y1="75385" x2="67000" y2="8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9" r="22217"/>
          <a:stretch/>
        </p:blipFill>
        <p:spPr bwMode="auto">
          <a:xfrm>
            <a:off x="3923928" y="3185232"/>
            <a:ext cx="2071368" cy="183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833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9498" y="208333"/>
            <a:ext cx="7634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" sz="3200" b="1" smtClean="0"/>
              <a:t>Проверка заявочной докментации (очно)</a:t>
            </a:r>
            <a:endParaRPr lang="ru-RU" sz="3200" b="1" dirty="0"/>
          </a:p>
        </p:txBody>
      </p:sp>
      <p:pic>
        <p:nvPicPr>
          <p:cNvPr id="4098" name="Picture 2" descr="https://image.shutterstock.com/image-vector/businesswoman-holding-laptop-notebook-shows-260nw-12340003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57" b="90000" l="9494" r="95886">
                        <a14:foregroundMark x1="89873" y1="36071" x2="68354" y2="56786"/>
                        <a14:foregroundMark x1="82911" y1="31429" x2="89557" y2="3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2" r="3646" b="7782"/>
          <a:stretch/>
        </p:blipFill>
        <p:spPr bwMode="auto">
          <a:xfrm>
            <a:off x="3593621" y="859908"/>
            <a:ext cx="185697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s://cdn5.vectorstock.com/i/1000x1000/76/74/businesswoman-standing-with-clipboard-cute-vector-154976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1" b="89815" l="23143" r="69429">
                        <a14:foregroundMark x1="39000" y1="30000" x2="39571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5" r="28441" b="8821"/>
          <a:stretch/>
        </p:blipFill>
        <p:spPr bwMode="auto">
          <a:xfrm>
            <a:off x="7380312" y="2338027"/>
            <a:ext cx="1584176" cy="452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s://cdn3.vectorstock.com/i/1000x1000/68/77/business-woman-in-casual-clothes-vector-2350687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9" b="91667" l="19143" r="80143">
                        <a14:foregroundMark x1="46857" y1="32130" x2="43429" y2="4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2" r="16005" b="8022"/>
          <a:stretch/>
        </p:blipFill>
        <p:spPr bwMode="auto">
          <a:xfrm>
            <a:off x="0" y="2338027"/>
            <a:ext cx="2152315" cy="45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039" y="1060420"/>
            <a:ext cx="2412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" b="1" smtClean="0"/>
              <a:t>время према заявок: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7038" y="1429752"/>
            <a:ext cx="2412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" smtClean="0">
                <a:solidFill>
                  <a:srgbClr val="D416B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  </a:t>
            </a:r>
            <a:r>
              <a:rPr lang="" sz="2400" smtClean="0">
                <a:solidFill>
                  <a:srgbClr val="D416B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9:00 </a:t>
            </a:r>
            <a:r>
              <a:rPr lang="" smtClean="0">
                <a:solidFill>
                  <a:srgbClr val="D416B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до  </a:t>
            </a:r>
            <a:r>
              <a:rPr lang="" sz="2400" smtClean="0">
                <a:solidFill>
                  <a:srgbClr val="D416B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11:00</a:t>
            </a:r>
            <a:endParaRPr lang="ru-RU" sz="2400" dirty="0">
              <a:solidFill>
                <a:srgbClr val="D416B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037" y="1891417"/>
            <a:ext cx="2412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" smtClean="0">
                <a:solidFill>
                  <a:srgbClr val="D416B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  </a:t>
            </a:r>
            <a:r>
              <a:rPr lang="" sz="2400" smtClean="0">
                <a:solidFill>
                  <a:srgbClr val="D416B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14:00 </a:t>
            </a:r>
            <a:r>
              <a:rPr lang="" smtClean="0">
                <a:solidFill>
                  <a:srgbClr val="D416B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до  </a:t>
            </a:r>
            <a:r>
              <a:rPr lang="" sz="2400" smtClean="0">
                <a:solidFill>
                  <a:srgbClr val="D416B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16:00</a:t>
            </a:r>
            <a:endParaRPr lang="ru-RU" sz="2400" dirty="0">
              <a:solidFill>
                <a:srgbClr val="D416B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1735" y="1173116"/>
            <a:ext cx="241275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" b="1" smtClean="0"/>
              <a:t>документы предоставляются</a:t>
            </a:r>
          </a:p>
          <a:p>
            <a:pPr algn="ctr"/>
            <a:endParaRPr lang="" sz="800" b="1" smtClean="0"/>
          </a:p>
          <a:p>
            <a:pPr algn="ctr"/>
            <a:r>
              <a:rPr lang="" b="1" smtClean="0"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 ПЕЧАТНОМ ВИДЕ</a:t>
            </a:r>
            <a:endParaRPr lang="ru-RU" b="1" dirty="0"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2808051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" b="1" dirty="0" smtClean="0">
                <a:solidFill>
                  <a:prstClr val="black"/>
                </a:solidFill>
              </a:rPr>
              <a:t>оформление пропуска </a:t>
            </a:r>
            <a:r>
              <a:rPr lang="" dirty="0" smtClean="0">
                <a:solidFill>
                  <a:prstClr val="black"/>
                </a:solidFill>
              </a:rPr>
              <a:t>осуществляется</a:t>
            </a:r>
            <a:r>
              <a:rPr lang="" dirty="0" smtClean="0"/>
              <a:t> </a:t>
            </a:r>
            <a:endParaRPr lang="" smtClean="0"/>
          </a:p>
          <a:p>
            <a:pPr lvl="0" algn="ctr"/>
            <a:r>
              <a:rPr lang="" u="sng" smtClean="0"/>
              <a:t>за один день </a:t>
            </a:r>
            <a:r>
              <a:rPr lang="" smtClean="0"/>
              <a:t>или </a:t>
            </a:r>
            <a:r>
              <a:rPr lang="" u="sng" dirty="0" smtClean="0"/>
              <a:t>в </a:t>
            </a:r>
            <a:r>
              <a:rPr lang="" u="sng" dirty="0"/>
              <a:t>день сдачи</a:t>
            </a:r>
            <a:r>
              <a:rPr lang="" dirty="0"/>
              <a:t> документов </a:t>
            </a:r>
            <a:endParaRPr lang="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59041" y="3606781"/>
            <a:ext cx="4115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" b="1" dirty="0" smtClean="0">
                <a:solidFill>
                  <a:prstClr val="black"/>
                </a:solidFill>
              </a:rPr>
              <a:t>документы  </a:t>
            </a:r>
            <a:r>
              <a:rPr lang="" dirty="0" smtClean="0">
                <a:solidFill>
                  <a:prstClr val="black"/>
                </a:solidFill>
              </a:rPr>
              <a:t>принимаются </a:t>
            </a:r>
            <a:br>
              <a:rPr lang="" dirty="0" smtClean="0">
                <a:solidFill>
                  <a:prstClr val="black"/>
                </a:solidFill>
              </a:rPr>
            </a:br>
            <a:r>
              <a:rPr lang="" dirty="0" smtClean="0">
                <a:solidFill>
                  <a:prstClr val="black"/>
                </a:solidFill>
              </a:rPr>
              <a:t>в конкурсную комиссию </a:t>
            </a:r>
            <a:br>
              <a:rPr lang="" dirty="0" smtClean="0">
                <a:solidFill>
                  <a:prstClr val="black"/>
                </a:solidFill>
              </a:rPr>
            </a:br>
            <a:r>
              <a:rPr lang="" b="1" dirty="0" smtClean="0">
                <a:solidFill>
                  <a:prstClr val="black"/>
                </a:solidFill>
              </a:rPr>
              <a:t>только нарочно,</a:t>
            </a:r>
            <a:br>
              <a:rPr lang="" b="1" dirty="0" smtClean="0">
                <a:solidFill>
                  <a:prstClr val="black"/>
                </a:solidFill>
              </a:rPr>
            </a:br>
            <a:r>
              <a:rPr lang="" u="sng" dirty="0" smtClean="0">
                <a:solidFill>
                  <a:prstClr val="black"/>
                </a:solidFill>
              </a:rPr>
              <a:t>каб. 425 здания Правительства СО</a:t>
            </a:r>
            <a:endParaRPr lang="" u="sng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59040" y="5157192"/>
            <a:ext cx="41151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" b="1" smtClean="0">
                <a:solidFill>
                  <a:prstClr val="black"/>
                </a:solidFill>
              </a:rPr>
              <a:t>прием документов </a:t>
            </a:r>
            <a:r>
              <a:rPr lang="" smtClean="0">
                <a:solidFill>
                  <a:prstClr val="black"/>
                </a:solidFill>
              </a:rPr>
              <a:t>осуществяется </a:t>
            </a:r>
            <a:r>
              <a:rPr lang="" b="1" smtClean="0">
                <a:solidFill>
                  <a:prstClr val="black"/>
                </a:solidFill>
              </a:rPr>
              <a:t/>
            </a:r>
            <a:br>
              <a:rPr lang="" b="1" smtClean="0">
                <a:solidFill>
                  <a:prstClr val="black"/>
                </a:solidFill>
              </a:rPr>
            </a:br>
            <a:r>
              <a:rPr lang="" b="1" smtClean="0">
                <a:solidFill>
                  <a:prstClr val="black"/>
                </a:solidFill>
              </a:rPr>
              <a:t>в порядке </a:t>
            </a:r>
            <a:r>
              <a:rPr lang="" u="sng" smtClean="0">
                <a:solidFill>
                  <a:prstClr val="black"/>
                </a:solidFill>
              </a:rPr>
              <a:t>живой очереди</a:t>
            </a:r>
            <a:r>
              <a:rPr lang="" b="1" smtClean="0">
                <a:solidFill>
                  <a:prstClr val="black"/>
                </a:solidFill>
              </a:rPr>
              <a:t>, </a:t>
            </a:r>
          </a:p>
          <a:p>
            <a:pPr lvl="0" algn="ctr"/>
            <a:r>
              <a:rPr lang="" smtClean="0">
                <a:solidFill>
                  <a:prstClr val="black"/>
                </a:solidFill>
              </a:rPr>
              <a:t>так как порядок поступления заявки влияет на </a:t>
            </a:r>
            <a:r>
              <a:rPr lang="" u="sng" smtClean="0">
                <a:solidFill>
                  <a:prstClr val="black"/>
                </a:solidFill>
              </a:rPr>
              <a:t>количество </a:t>
            </a:r>
          </a:p>
          <a:p>
            <a:pPr lvl="0" algn="ctr"/>
            <a:r>
              <a:rPr lang="" u="sng" smtClean="0">
                <a:solidFill>
                  <a:prstClr val="black"/>
                </a:solidFill>
              </a:rPr>
              <a:t>присвоенных баллов</a:t>
            </a:r>
            <a:endParaRPr lang="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01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147642" y="156323"/>
            <a:ext cx="39231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0D0733"/>
                </a:solidFill>
                <a:latin typeface="Times New Roman" pitchFamily="18" charset="0"/>
                <a:cs typeface="Times New Roman" pitchFamily="18" charset="0"/>
              </a:rPr>
              <a:t>Губернаторский </a:t>
            </a:r>
            <a:r>
              <a:rPr lang="ru-RU" altLang="ru-RU" sz="2400" b="1" dirty="0" smtClean="0">
                <a:solidFill>
                  <a:srgbClr val="0D0733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endParaRPr lang="" altLang="ru-RU" sz="2400" b="1" smtClean="0">
              <a:solidFill>
                <a:srgbClr val="0D0733"/>
              </a:solidFill>
              <a:latin typeface="Stencil" panose="040409050D0802020404" pitchFamily="82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" altLang="ru-RU" sz="2400" b="1" smtClean="0">
                <a:solidFill>
                  <a:srgbClr val="0D0733"/>
                </a:solidFill>
                <a:latin typeface="Stencil" panose="040409050D0802020404" pitchFamily="82" charset="0"/>
                <a:cs typeface="Times New Roman" pitchFamily="18" charset="0"/>
              </a:rPr>
              <a:t>“СОдействие”</a:t>
            </a:r>
            <a:endParaRPr lang="ru-RU" altLang="ru-RU" sz="2400" b="1" dirty="0">
              <a:solidFill>
                <a:srgbClr val="0D07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34611" y="4509120"/>
            <a:ext cx="79432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Государственная программа Самарской области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«Поддержка инициатив населения муниципальных образований Самарской области» на 2017-2025 гг.</a:t>
            </a:r>
          </a:p>
        </p:txBody>
      </p:sp>
      <p:pic>
        <p:nvPicPr>
          <p:cNvPr id="6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91" y="1268760"/>
            <a:ext cx="541528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87624" y="293248"/>
            <a:ext cx="283455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dirty="0">
                <a:latin typeface="Times New Roman" pitchFamily="18" charset="0"/>
                <a:cs typeface="Times New Roman" pitchFamily="18" charset="0"/>
              </a:rPr>
              <a:t>Департамент внутренней политики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350" dirty="0">
                <a:latin typeface="Times New Roman" pitchFamily="18" charset="0"/>
                <a:cs typeface="Times New Roman" pitchFamily="18" charset="0"/>
              </a:rPr>
              <a:t>Самарской области</a:t>
            </a:r>
          </a:p>
        </p:txBody>
      </p:sp>
      <p:pic>
        <p:nvPicPr>
          <p:cNvPr id="9" name="Picture 23" descr="kozelbl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3" y="202247"/>
            <a:ext cx="6564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71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2" y="-8136"/>
            <a:ext cx="8158085" cy="686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18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"/>
          <a:stretch/>
        </p:blipFill>
        <p:spPr bwMode="auto">
          <a:xfrm>
            <a:off x="1259632" y="-34755"/>
            <a:ext cx="6017468" cy="690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8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3062" y="1020891"/>
            <a:ext cx="4009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Количество заявок </a:t>
            </a:r>
          </a:p>
          <a:p>
            <a:r>
              <a:rPr lang="ru-RU" sz="3200" dirty="0" smtClean="0"/>
              <a:t>от муниципального образования </a:t>
            </a:r>
          </a:p>
          <a:p>
            <a:r>
              <a:rPr lang="ru-RU" sz="3200" b="1" dirty="0" smtClean="0"/>
              <a:t>не ограничено!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467629" y="3409477"/>
            <a:ext cx="46111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Ограничен </a:t>
            </a:r>
          </a:p>
          <a:p>
            <a:r>
              <a:rPr lang="ru-RU" sz="3200" b="1" dirty="0" smtClean="0"/>
              <a:t>размер субсидии </a:t>
            </a:r>
          </a:p>
          <a:p>
            <a:r>
              <a:rPr lang="ru-RU" sz="3200" dirty="0" smtClean="0"/>
              <a:t>из областного бюджета</a:t>
            </a:r>
          </a:p>
          <a:p>
            <a:r>
              <a:rPr lang="ru-RU" sz="3200" b="1" dirty="0" smtClean="0"/>
              <a:t>в зависимости </a:t>
            </a:r>
          </a:p>
          <a:p>
            <a:r>
              <a:rPr lang="ru-RU" sz="3200" b="1" dirty="0" smtClean="0"/>
              <a:t>от периода проведения конкурсного отбора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44252" y="26064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B82300"/>
                </a:solidFill>
              </a:rPr>
              <a:t>ВАЖНО!</a:t>
            </a:r>
            <a:endParaRPr lang="ru-RU" sz="4000" dirty="0">
              <a:solidFill>
                <a:srgbClr val="B82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087" y="728503"/>
            <a:ext cx="81464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600" dirty="0" smtClean="0">
                <a:solidFill>
                  <a:srgbClr val="FFCC00"/>
                </a:solidFill>
                <a:latin typeface="Century" panose="02040604050505020304" pitchFamily="18" charset="0"/>
              </a:rPr>
              <a:t>!</a:t>
            </a:r>
            <a:endParaRPr lang="ru-RU" sz="16600" dirty="0">
              <a:solidFill>
                <a:srgbClr val="FFCC00"/>
              </a:solidFill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087" y="3609532"/>
            <a:ext cx="81464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600" dirty="0" smtClean="0">
                <a:solidFill>
                  <a:srgbClr val="B82300"/>
                </a:solidFill>
                <a:latin typeface="Century" panose="02040604050505020304" pitchFamily="18" charset="0"/>
              </a:rPr>
              <a:t>!</a:t>
            </a:r>
            <a:endParaRPr lang="ru-RU" sz="16600" dirty="0">
              <a:solidFill>
                <a:srgbClr val="B82300"/>
              </a:solidFill>
              <a:latin typeface="Century" panose="02040604050505020304" pitchFamily="18" charset="0"/>
            </a:endParaRPr>
          </a:p>
        </p:txBody>
      </p:sp>
      <p:pic>
        <p:nvPicPr>
          <p:cNvPr id="11266" name="Picture 2" descr="https://cdn3.vectorstock.com/i/1000x1000/07/62/cartoon-character-businessman-in-casual-clothes-vector-252307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0370" l="2703" r="955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32"/>
          <a:stretch/>
        </p:blipFill>
        <p:spPr bwMode="auto">
          <a:xfrm>
            <a:off x="5004048" y="580401"/>
            <a:ext cx="4374740" cy="61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65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252" y="260648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Распределение лимитов </a:t>
            </a:r>
          </a:p>
          <a:p>
            <a:pPr algn="ctr"/>
            <a:r>
              <a:rPr lang="ru-RU" sz="3200" b="1" dirty="0" smtClean="0"/>
              <a:t>в зависимости от конкурсного отбора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8019" y="1640018"/>
            <a:ext cx="3600000" cy="954107"/>
          </a:xfrm>
          <a:prstGeom prst="rect">
            <a:avLst/>
          </a:prstGeom>
          <a:pattFill prst="trellis">
            <a:fgClr>
              <a:srgbClr val="FFCC00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ОСЕННИЙ </a:t>
            </a:r>
          </a:p>
          <a:p>
            <a:pPr algn="ctr"/>
            <a:r>
              <a:rPr lang="ru-RU" sz="2800" dirty="0" smtClean="0"/>
              <a:t>КОНКУРСНЫЙ ОТБОР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82386" y="1640018"/>
            <a:ext cx="3600000" cy="954107"/>
          </a:xfrm>
          <a:prstGeom prst="rect">
            <a:avLst/>
          </a:prstGeom>
          <a:pattFill prst="trellis">
            <a:fgClr>
              <a:srgbClr val="92D05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ВЕСЕННИЙ</a:t>
            </a:r>
          </a:p>
          <a:p>
            <a:pPr algn="ctr"/>
            <a:r>
              <a:rPr lang="ru-RU" sz="2800" dirty="0" smtClean="0"/>
              <a:t>КОНКУРСНЫЙ ОТБОР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8019" y="2636913"/>
            <a:ext cx="342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прием заявок:</a:t>
            </a:r>
          </a:p>
          <a:p>
            <a:r>
              <a:rPr lang="ru-RU" sz="1600" dirty="0" smtClean="0"/>
              <a:t>с 1 сентября по 31 октября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548490" y="2586849"/>
            <a:ext cx="342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прием заявок:</a:t>
            </a:r>
          </a:p>
          <a:p>
            <a:pPr algn="r"/>
            <a:r>
              <a:rPr lang="ru-RU" sz="1600" dirty="0" smtClean="0"/>
              <a:t>с 1 января по 28 (29) февраля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3366086"/>
            <a:ext cx="4248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рейтинг формируется </a:t>
            </a:r>
          </a:p>
          <a:p>
            <a:r>
              <a:rPr lang="ru-RU" sz="1600" u="sng" dirty="0" smtClean="0"/>
              <a:t>не по всей Самарской области</a:t>
            </a:r>
            <a:r>
              <a:rPr lang="ru-RU" sz="1600" dirty="0" smtClean="0"/>
              <a:t>, </a:t>
            </a:r>
          </a:p>
          <a:p>
            <a:r>
              <a:rPr lang="ru-RU" sz="1600" dirty="0" smtClean="0"/>
              <a:t>а только в рамках </a:t>
            </a:r>
            <a:r>
              <a:rPr lang="ru-RU" sz="1600" b="1" dirty="0" smtClean="0"/>
              <a:t>конкретного </a:t>
            </a:r>
          </a:p>
          <a:p>
            <a:r>
              <a:rPr lang="ru-RU" sz="1600" b="1" dirty="0" smtClean="0"/>
              <a:t>муниципального образования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6784" y="4566415"/>
            <a:ext cx="424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поддерживаются </a:t>
            </a:r>
            <a:r>
              <a:rPr lang="ru-RU" sz="1600" b="1" dirty="0" smtClean="0"/>
              <a:t>только те проекты </a:t>
            </a:r>
          </a:p>
          <a:p>
            <a:r>
              <a:rPr lang="ru-RU" sz="1600" dirty="0" smtClean="0"/>
              <a:t>от муниципального образования, </a:t>
            </a:r>
          </a:p>
          <a:p>
            <a:r>
              <a:rPr lang="ru-RU" sz="1600" dirty="0" smtClean="0"/>
              <a:t>которые </a:t>
            </a:r>
            <a:r>
              <a:rPr lang="ru-RU" sz="1600" b="1" dirty="0" smtClean="0"/>
              <a:t>входят в предел лимита </a:t>
            </a:r>
          </a:p>
          <a:p>
            <a:r>
              <a:rPr lang="ru-RU" sz="1600" dirty="0" smtClean="0"/>
              <a:t>на муниципальное образование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76784" y="5783837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проекты, </a:t>
            </a:r>
            <a:r>
              <a:rPr lang="ru-RU" sz="1600" b="1" dirty="0" smtClean="0"/>
              <a:t>не прошедшие </a:t>
            </a:r>
            <a:r>
              <a:rPr lang="ru-RU" sz="1600" dirty="0" smtClean="0"/>
              <a:t>конкурсный </a:t>
            </a:r>
            <a:r>
              <a:rPr lang="ru-RU" sz="1600" b="1" dirty="0" smtClean="0"/>
              <a:t>отбор</a:t>
            </a:r>
            <a:r>
              <a:rPr lang="ru-RU" sz="1600" dirty="0" smtClean="0"/>
              <a:t>, </a:t>
            </a:r>
            <a:r>
              <a:rPr lang="ru-RU" sz="1600" b="1" dirty="0" smtClean="0"/>
              <a:t>можно перенести </a:t>
            </a:r>
            <a:r>
              <a:rPr lang="ru-RU" sz="1600" dirty="0" smtClean="0"/>
              <a:t>на рассмотрение конкурсной комиссии </a:t>
            </a:r>
            <a:r>
              <a:rPr lang="ru-RU" sz="1600" b="1" dirty="0" smtClean="0"/>
              <a:t>в весеннем конкурсе</a:t>
            </a:r>
            <a:endParaRPr lang="ru-RU" sz="1600" b="1" dirty="0"/>
          </a:p>
        </p:txBody>
      </p:sp>
      <p:pic>
        <p:nvPicPr>
          <p:cNvPr id="13314" name="Picture 2" descr="https://bumper-stickers.ru/39241-thickbox_default/mujchina-so-strelk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51" y="1861520"/>
            <a:ext cx="1983153" cy="203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f2.pngfuel.com/png/351/894/452/google-logo-colorado-google-street-view-virtual-reality-virtuality-google-earth-company-area-png-clip-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6" b="95165" l="5495" r="98352">
                        <a14:foregroundMark x1="35165" y1="49451" x2="42527" y2="5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9" y="3366086"/>
            <a:ext cx="309525" cy="3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f2.pngfuel.com/png/351/894/452/google-logo-colorado-google-street-view-virtual-reality-virtuality-google-earth-company-area-png-clip-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6" b="95165" l="5495" r="98352">
                        <a14:foregroundMark x1="35165" y1="49451" x2="42527" y2="5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9" y="4566415"/>
            <a:ext cx="309525" cy="3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f2.pngfuel.com/png/351/894/452/google-logo-colorado-google-street-view-virtual-reality-virtuality-google-earth-company-area-png-clip-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6" b="95165" l="5495" r="98352">
                        <a14:foregroundMark x1="35165" y1="49451" x2="42527" y2="5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9" y="5783837"/>
            <a:ext cx="309525" cy="3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07721" y="3366086"/>
            <a:ext cx="3665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рейтинг формируется </a:t>
            </a:r>
            <a:br>
              <a:rPr lang="ru-RU" sz="1600" dirty="0" smtClean="0"/>
            </a:br>
            <a:r>
              <a:rPr lang="ru-RU" sz="1600" u="sng" dirty="0" smtClean="0"/>
              <a:t>сначала по остаткам от лимитов</a:t>
            </a:r>
            <a:r>
              <a:rPr lang="ru-RU" sz="1600" dirty="0" smtClean="0"/>
              <a:t>, </a:t>
            </a:r>
            <a:br>
              <a:rPr lang="ru-RU" sz="1600" dirty="0" smtClean="0"/>
            </a:br>
            <a:r>
              <a:rPr lang="ru-RU" sz="1600" dirty="0" smtClean="0"/>
              <a:t>а после </a:t>
            </a:r>
            <a:r>
              <a:rPr lang="ru-RU" sz="1600" b="1" dirty="0" smtClean="0"/>
              <a:t>по всей Самарской области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2765" y="4337331"/>
            <a:ext cx="3665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на каждый </a:t>
            </a:r>
            <a:r>
              <a:rPr lang="ru-RU" sz="1600" dirty="0" smtClean="0"/>
              <a:t>заявленный </a:t>
            </a:r>
            <a:br>
              <a:rPr lang="ru-RU" sz="1600" dirty="0" smtClean="0"/>
            </a:br>
            <a:r>
              <a:rPr lang="ru-RU" sz="1600" b="1" dirty="0" smtClean="0"/>
              <a:t>общественный проект</a:t>
            </a:r>
            <a:r>
              <a:rPr lang="ru-RU" sz="1600" dirty="0" smtClean="0"/>
              <a:t> можно получить из областного бюджета </a:t>
            </a:r>
            <a:r>
              <a:rPr lang="ru-RU" sz="1600" b="1" dirty="0" smtClean="0"/>
              <a:t>субсидию </a:t>
            </a:r>
            <a:br>
              <a:rPr lang="ru-RU" sz="1600" b="1" dirty="0" smtClean="0"/>
            </a:br>
            <a:r>
              <a:rPr lang="ru-RU" sz="1600" b="1" dirty="0" smtClean="0"/>
              <a:t>в размере определенного лимита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07721" y="5554753"/>
            <a:ext cx="3665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проекты, </a:t>
            </a:r>
            <a:r>
              <a:rPr lang="ru-RU" sz="1600" b="1" dirty="0" smtClean="0"/>
              <a:t>не прошедшие </a:t>
            </a:r>
            <a:r>
              <a:rPr lang="ru-RU" sz="1600" dirty="0" smtClean="0"/>
              <a:t>конкурсный </a:t>
            </a:r>
            <a:r>
              <a:rPr lang="ru-RU" sz="1600" b="1" dirty="0" smtClean="0"/>
              <a:t>отбор</a:t>
            </a:r>
            <a:r>
              <a:rPr lang="ru-RU" sz="1600" dirty="0" smtClean="0"/>
              <a:t>, </a:t>
            </a:r>
            <a:r>
              <a:rPr lang="ru-RU" sz="1600" b="1" dirty="0" smtClean="0"/>
              <a:t>нельзя перенести </a:t>
            </a:r>
            <a:r>
              <a:rPr lang="ru-RU" sz="1600" dirty="0" smtClean="0"/>
              <a:t>на рассмотрение конкурсной комиссии </a:t>
            </a:r>
            <a:br>
              <a:rPr lang="ru-RU" sz="1600" dirty="0" smtClean="0"/>
            </a:br>
            <a:r>
              <a:rPr lang="ru-RU" sz="1600" b="1" dirty="0" smtClean="0"/>
              <a:t>в осеннем конкурсе</a:t>
            </a:r>
            <a:endParaRPr lang="ru-RU" sz="1600" b="1" dirty="0"/>
          </a:p>
        </p:txBody>
      </p:sp>
      <p:pic>
        <p:nvPicPr>
          <p:cNvPr id="20" name="Picture 4" descr="https://f2.pngfuel.com/png/351/894/452/google-logo-colorado-google-street-view-virtual-reality-virtuality-google-earth-company-area-png-clip-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6" b="95165" l="5495" r="98352">
                        <a14:foregroundMark x1="35165" y1="49451" x2="42527" y2="5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861" y="3472059"/>
            <a:ext cx="309525" cy="3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f2.pngfuel.com/png/351/894/452/google-logo-colorado-google-street-view-virtual-reality-virtuality-google-earth-company-area-png-clip-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6" b="95165" l="5495" r="98352">
                        <a14:foregroundMark x1="35165" y1="49451" x2="42527" y2="5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665" y="4443304"/>
            <a:ext cx="309525" cy="3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f2.pngfuel.com/png/351/894/452/google-logo-colorado-google-street-view-virtual-reality-virtuality-google-earth-company-area-png-clip-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6" b="95165" l="5495" r="98352">
                        <a14:foregroundMark x1="35165" y1="49451" x2="42527" y2="5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621" y="5660726"/>
            <a:ext cx="309525" cy="3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2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195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1399</TotalTime>
  <Words>1654</Words>
  <Application>Microsoft Office PowerPoint</Application>
  <PresentationFormat>Экран (4:3)</PresentationFormat>
  <Paragraphs>474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Гробер Ева Михайловна</dc:creator>
  <cp:lastModifiedBy>Гробер Ева Михайловна</cp:lastModifiedBy>
  <cp:revision>514</cp:revision>
  <dcterms:created xsi:type="dcterms:W3CDTF">2020-03-10T06:30:36Z</dcterms:created>
  <dcterms:modified xsi:type="dcterms:W3CDTF">2022-10-20T07:19:07Z</dcterms:modified>
</cp:coreProperties>
</file>